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5262" r:id="rId2"/>
    <p:sldId id="5243" r:id="rId3"/>
    <p:sldId id="5649" r:id="rId4"/>
    <p:sldId id="5251" r:id="rId5"/>
    <p:sldId id="5250" r:id="rId6"/>
    <p:sldId id="5650" r:id="rId7"/>
    <p:sldId id="5265" r:id="rId8"/>
    <p:sldId id="5648" r:id="rId9"/>
    <p:sldId id="5247" r:id="rId10"/>
    <p:sldId id="5263" r:id="rId11"/>
    <p:sldId id="5264" r:id="rId12"/>
    <p:sldId id="5651" r:id="rId13"/>
    <p:sldId id="5248" r:id="rId14"/>
    <p:sldId id="5249" r:id="rId15"/>
    <p:sldId id="5266" r:id="rId16"/>
    <p:sldId id="5652" r:id="rId17"/>
    <p:sldId id="265"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39125"/>
    <a:srgbClr val="081523"/>
    <a:srgbClr val="002060"/>
    <a:srgbClr val="18244F"/>
    <a:srgbClr val="663300"/>
    <a:srgbClr val="FFFFFF"/>
    <a:srgbClr val="DB4F17"/>
    <a:srgbClr val="F4CECE"/>
    <a:srgbClr val="F35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447" autoAdjust="0"/>
  </p:normalViewPr>
  <p:slideViewPr>
    <p:cSldViewPr snapToGrid="0">
      <p:cViewPr varScale="1">
        <p:scale>
          <a:sx n="63" d="100"/>
          <a:sy n="63" d="100"/>
        </p:scale>
        <p:origin x="804" y="56"/>
      </p:cViewPr>
      <p:guideLst>
        <p:guide orient="horz" pos="2183"/>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C99C9-606B-4F79-82BA-F54477158AF7}" type="datetimeFigureOut">
              <a:rPr lang="es-CO" smtClean="0"/>
              <a:t>24/06/2024</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26876-4D0C-4ABB-86CA-A3E8CF12571D}" type="slidenum">
              <a:rPr lang="es-CO" smtClean="0"/>
              <a:t>‹Nº›</a:t>
            </a:fld>
            <a:endParaRPr lang="es-CO" dirty="0"/>
          </a:p>
        </p:txBody>
      </p:sp>
    </p:spTree>
    <p:extLst>
      <p:ext uri="{BB962C8B-B14F-4D97-AF65-F5344CB8AC3E}">
        <p14:creationId xmlns:p14="http://schemas.microsoft.com/office/powerpoint/2010/main" val="273397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8883D1-5FBD-27D3-CDB4-2CBFB777F9AF}"/>
              </a:ext>
            </a:extLst>
          </p:cNvPr>
          <p:cNvSpPr>
            <a:spLocks noGrp="1"/>
          </p:cNvSpPr>
          <p:nvPr>
            <p:ph type="title" hasCustomPrompt="1"/>
          </p:nvPr>
        </p:nvSpPr>
        <p:spPr>
          <a:xfrm>
            <a:off x="5725552" y="618344"/>
            <a:ext cx="5825196" cy="1325563"/>
          </a:xfrm>
        </p:spPr>
        <p:txBody>
          <a:bodyPr/>
          <a:lstStyle>
            <a:lvl1pPr algn="r">
              <a:defRPr>
                <a:solidFill>
                  <a:schemeClr val="bg1"/>
                </a:solidFill>
              </a:defRPr>
            </a:lvl1pPr>
          </a:lstStyle>
          <a:p>
            <a:r>
              <a:rPr lang="es-ES" dirty="0"/>
              <a:t>HAGA CLIC PARA MODIFICAR</a:t>
            </a:r>
            <a:endParaRPr lang="es-CO" dirty="0"/>
          </a:p>
        </p:txBody>
      </p:sp>
    </p:spTree>
    <p:extLst>
      <p:ext uri="{BB962C8B-B14F-4D97-AF65-F5344CB8AC3E}">
        <p14:creationId xmlns:p14="http://schemas.microsoft.com/office/powerpoint/2010/main" val="415924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32" b="1" i="0">
                <a:solidFill>
                  <a:srgbClr val="1CA6E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816" b="0" i="1">
                <a:solidFill>
                  <a:srgbClr val="9F1A17"/>
                </a:solidFill>
                <a:latin typeface="Calibri"/>
                <a:cs typeface="Calibri"/>
              </a:defRPr>
            </a:lvl1pPr>
          </a:lstStyle>
          <a:p>
            <a:pPr marL="11516">
              <a:spcBef>
                <a:spcPts val="59"/>
              </a:spcBef>
            </a:pPr>
            <a:r>
              <a:rPr lang="es-CO" spc="82"/>
              <a:t>75</a:t>
            </a:r>
            <a:r>
              <a:rPr lang="es-CO" spc="54"/>
              <a:t> </a:t>
            </a:r>
            <a:r>
              <a:rPr lang="es-CO" spc="91"/>
              <a:t>Años</a:t>
            </a:r>
            <a:r>
              <a:rPr lang="es-CO" spc="59"/>
              <a:t> </a:t>
            </a:r>
            <a:r>
              <a:rPr lang="es-CO" spc="73"/>
              <a:t>Haciendo</a:t>
            </a:r>
            <a:r>
              <a:rPr lang="es-CO" spc="54"/>
              <a:t> </a:t>
            </a:r>
            <a:r>
              <a:rPr lang="es-CO" spc="36"/>
              <a:t>Historia</a:t>
            </a:r>
            <a:endParaRPr lang="es-CO" spc="3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6/24/2024</a:t>
            </a:fld>
            <a:endParaRPr lang="en-US"/>
          </a:p>
        </p:txBody>
      </p:sp>
      <p:sp>
        <p:nvSpPr>
          <p:cNvPr id="5" name="Holder 5"/>
          <p:cNvSpPr>
            <a:spLocks noGrp="1"/>
          </p:cNvSpPr>
          <p:nvPr>
            <p:ph type="sldNum" sz="quarter" idx="7"/>
          </p:nvPr>
        </p:nvSpPr>
        <p:spPr/>
        <p:txBody>
          <a:bodyPr lIns="0" tIns="0" rIns="0" bIns="0"/>
          <a:lstStyle>
            <a:lvl1pPr>
              <a:defRPr sz="816" b="0" i="0">
                <a:solidFill>
                  <a:schemeClr val="tx1"/>
                </a:solidFill>
                <a:latin typeface="Calibri"/>
                <a:cs typeface="Calibri"/>
              </a:defRPr>
            </a:lvl1pPr>
          </a:lstStyle>
          <a:p>
            <a:pPr marL="34549">
              <a:spcBef>
                <a:spcPts val="59"/>
              </a:spcBef>
            </a:pPr>
            <a:fld id="{81D60167-4931-47E6-BA6A-407CBD079E47}" type="slidenum">
              <a:rPr lang="es-CO" spc="-23" smtClean="0"/>
              <a:pPr marL="34549">
                <a:spcBef>
                  <a:spcPts val="59"/>
                </a:spcBef>
              </a:pPr>
              <a:t>‹Nº›</a:t>
            </a:fld>
            <a:endParaRPr lang="es-CO" spc="-23" dirty="0"/>
          </a:p>
        </p:txBody>
      </p:sp>
    </p:spTree>
    <p:extLst>
      <p:ext uri="{BB962C8B-B14F-4D97-AF65-F5344CB8AC3E}">
        <p14:creationId xmlns:p14="http://schemas.microsoft.com/office/powerpoint/2010/main" val="56972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AB38F0-6DFD-4235-8C20-551BAE414CFE}" type="datetimeFigureOut">
              <a:rPr kumimoji="0" lang="es-CO" sz="1800" b="0" i="0" u="none" strike="noStrike" kern="1200" cap="none" spc="0" normalizeH="0" baseline="0" noProof="0" smtClean="0">
                <a:ln>
                  <a:noFill/>
                </a:ln>
                <a:solidFill>
                  <a:srgbClr val="C00000"/>
                </a:solidFill>
                <a:effectLst/>
                <a:uLnTx/>
                <a:uFillTx/>
                <a:latin typeface="Metropoli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24/06/2024</a:t>
            </a:fld>
            <a:endParaRPr kumimoji="0" lang="es-CO" sz="1800" b="0" i="0" u="none" strike="noStrike" kern="1200" cap="none" spc="0" normalizeH="0" baseline="0" noProof="0">
              <a:ln>
                <a:noFill/>
              </a:ln>
              <a:solidFill>
                <a:srgbClr val="C00000"/>
              </a:solidFill>
              <a:effectLst/>
              <a:uLnTx/>
              <a:uFillTx/>
              <a:latin typeface="Metropolis"/>
              <a:ea typeface="+mn-ea"/>
              <a:cs typeface="+mn-cs"/>
            </a:endParaRPr>
          </a:p>
        </p:txBody>
      </p:sp>
      <p:sp>
        <p:nvSpPr>
          <p:cNvPr id="3" name="Marcador de pie de página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C00000"/>
              </a:solidFill>
              <a:effectLst/>
              <a:uLnTx/>
              <a:uFillTx/>
              <a:latin typeface="Metropolis"/>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AA984A-8B67-4B0E-9AF2-1E9B0D6BD039}" type="slidenum">
              <a:rPr kumimoji="0" lang="es-CO" sz="1800" b="0" i="0" u="none" strike="noStrike" kern="1200" cap="none" spc="0" normalizeH="0" baseline="0" noProof="0" smtClean="0">
                <a:ln>
                  <a:noFill/>
                </a:ln>
                <a:solidFill>
                  <a:srgbClr val="C00000"/>
                </a:solidFill>
                <a:effectLst/>
                <a:uLnTx/>
                <a:uFillTx/>
                <a:latin typeface="Metropoli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CO" sz="1800" b="0" i="0" u="none" strike="noStrike" kern="1200" cap="none" spc="0" normalizeH="0" baseline="0" noProof="0">
              <a:ln>
                <a:noFill/>
              </a:ln>
              <a:solidFill>
                <a:srgbClr val="C00000"/>
              </a:solidFill>
              <a:effectLst/>
              <a:uLnTx/>
              <a:uFillTx/>
              <a:latin typeface="Metropolis"/>
              <a:ea typeface="+mn-ea"/>
              <a:cs typeface="+mn-cs"/>
            </a:endParaRPr>
          </a:p>
        </p:txBody>
      </p:sp>
    </p:spTree>
    <p:extLst>
      <p:ext uri="{BB962C8B-B14F-4D97-AF65-F5344CB8AC3E}">
        <p14:creationId xmlns:p14="http://schemas.microsoft.com/office/powerpoint/2010/main" val="343664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Marcador de título 1">
            <a:extLst>
              <a:ext uri="{FF2B5EF4-FFF2-40B4-BE49-F238E27FC236}">
                <a16:creationId xmlns:a16="http://schemas.microsoft.com/office/drawing/2014/main" id="{8C49D69C-A73D-62CD-9B93-5082C6843C4D}"/>
              </a:ext>
            </a:extLst>
          </p:cNvPr>
          <p:cNvSpPr>
            <a:spLocks noGrp="1"/>
          </p:cNvSpPr>
          <p:nvPr>
            <p:ph type="title"/>
          </p:nvPr>
        </p:nvSpPr>
        <p:spPr>
          <a:xfrm>
            <a:off x="838200" y="2404941"/>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Tree>
    <p:extLst>
      <p:ext uri="{BB962C8B-B14F-4D97-AF65-F5344CB8AC3E}">
        <p14:creationId xmlns:p14="http://schemas.microsoft.com/office/powerpoint/2010/main" val="380355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8171C2-DD55-9CA2-F40A-6D7CA514FAEC}"/>
              </a:ext>
            </a:extLst>
          </p:cNvPr>
          <p:cNvSpPr>
            <a:spLocks noGrp="1"/>
          </p:cNvSpPr>
          <p:nvPr>
            <p:ph type="ctrTitle"/>
          </p:nvPr>
        </p:nvSpPr>
        <p:spPr>
          <a:xfrm>
            <a:off x="497058" y="1305634"/>
            <a:ext cx="6480517" cy="2387600"/>
          </a:xfrm>
        </p:spPr>
        <p:txBody>
          <a:bodyPr anchor="b"/>
          <a:lstStyle>
            <a:lvl1pPr algn="ctr">
              <a:defRPr sz="6000">
                <a:solidFill>
                  <a:schemeClr val="bg1"/>
                </a:solidFill>
              </a:defRPr>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7FDF89F3-2ABA-2F08-57A0-A2245A10B06E}"/>
              </a:ext>
            </a:extLst>
          </p:cNvPr>
          <p:cNvSpPr>
            <a:spLocks noGrp="1"/>
          </p:cNvSpPr>
          <p:nvPr>
            <p:ph type="subTitle" idx="1"/>
          </p:nvPr>
        </p:nvSpPr>
        <p:spPr>
          <a:xfrm>
            <a:off x="497058" y="3967798"/>
            <a:ext cx="6480517"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Tree>
    <p:extLst>
      <p:ext uri="{BB962C8B-B14F-4D97-AF65-F5344CB8AC3E}">
        <p14:creationId xmlns:p14="http://schemas.microsoft.com/office/powerpoint/2010/main" val="61034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DE626B-2C71-145B-5199-0582F8CE3DEB}"/>
              </a:ext>
            </a:extLst>
          </p:cNvPr>
          <p:cNvSpPr>
            <a:spLocks noGrp="1"/>
          </p:cNvSpPr>
          <p:nvPr>
            <p:ph type="title" hasCustomPrompt="1"/>
          </p:nvPr>
        </p:nvSpPr>
        <p:spPr>
          <a:xfrm>
            <a:off x="522361" y="177009"/>
            <a:ext cx="8410624" cy="1187557"/>
          </a:xfrm>
        </p:spPr>
        <p:txBody>
          <a:bodyPr anchor="b">
            <a:normAutofit/>
          </a:bodyPr>
          <a:lstStyle>
            <a:lvl1pPr>
              <a:defRPr sz="4000"/>
            </a:lvl1pPr>
          </a:lstStyle>
          <a:p>
            <a:r>
              <a:rPr lang="es-ES" dirty="0"/>
              <a:t>HAGA CLIC PARA MODIFICAR</a:t>
            </a:r>
            <a:endParaRPr lang="es-CO" dirty="0"/>
          </a:p>
        </p:txBody>
      </p:sp>
      <p:sp>
        <p:nvSpPr>
          <p:cNvPr id="3" name="Marcador de texto 2">
            <a:extLst>
              <a:ext uri="{FF2B5EF4-FFF2-40B4-BE49-F238E27FC236}">
                <a16:creationId xmlns:a16="http://schemas.microsoft.com/office/drawing/2014/main" id="{6457D35C-6DF5-97BE-A55E-92E6A8D1A3FA}"/>
              </a:ext>
            </a:extLst>
          </p:cNvPr>
          <p:cNvSpPr>
            <a:spLocks noGrp="1"/>
          </p:cNvSpPr>
          <p:nvPr>
            <p:ph type="body" idx="1"/>
          </p:nvPr>
        </p:nvSpPr>
        <p:spPr>
          <a:xfrm>
            <a:off x="522361" y="1649315"/>
            <a:ext cx="11238230" cy="4287251"/>
          </a:xfrm>
          <a:prstGeom prst="rect">
            <a:avLst/>
          </a:prstGeom>
        </p:spPr>
        <p:txBody>
          <a:bodyPr/>
          <a:lstStyle>
            <a:lvl1pPr marL="0" indent="0">
              <a:buNone/>
              <a:defRPr sz="2400">
                <a:solidFill>
                  <a:schemeClr val="tx2">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83614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3FCCE720-391D-9933-CE65-252DEA516DDA}"/>
              </a:ext>
            </a:extLst>
          </p:cNvPr>
          <p:cNvSpPr>
            <a:spLocks noGrp="1"/>
          </p:cNvSpPr>
          <p:nvPr>
            <p:ph type="title" hasCustomPrompt="1"/>
          </p:nvPr>
        </p:nvSpPr>
        <p:spPr>
          <a:xfrm>
            <a:off x="381684" y="936664"/>
            <a:ext cx="8410624" cy="1187557"/>
          </a:xfrm>
        </p:spPr>
        <p:txBody>
          <a:bodyPr anchor="b">
            <a:normAutofit/>
          </a:bodyPr>
          <a:lstStyle>
            <a:lvl1pPr>
              <a:defRPr sz="4000"/>
            </a:lvl1pPr>
          </a:lstStyle>
          <a:p>
            <a:r>
              <a:rPr lang="es-ES" dirty="0"/>
              <a:t>HAGA CLIC PARA MODIFICAR</a:t>
            </a:r>
            <a:endParaRPr lang="es-CO" dirty="0"/>
          </a:p>
        </p:txBody>
      </p:sp>
      <p:sp>
        <p:nvSpPr>
          <p:cNvPr id="9" name="Marcador de texto 2">
            <a:extLst>
              <a:ext uri="{FF2B5EF4-FFF2-40B4-BE49-F238E27FC236}">
                <a16:creationId xmlns:a16="http://schemas.microsoft.com/office/drawing/2014/main" id="{A6A8098D-7645-E58E-590A-E0A4080CF28E}"/>
              </a:ext>
            </a:extLst>
          </p:cNvPr>
          <p:cNvSpPr>
            <a:spLocks noGrp="1"/>
          </p:cNvSpPr>
          <p:nvPr>
            <p:ph type="body" idx="1"/>
          </p:nvPr>
        </p:nvSpPr>
        <p:spPr>
          <a:xfrm>
            <a:off x="381684" y="2408970"/>
            <a:ext cx="11238230" cy="4287251"/>
          </a:xfrm>
          <a:prstGeom prst="rect">
            <a:avLst/>
          </a:prstGeom>
        </p:spPr>
        <p:txBody>
          <a:bodyPr/>
          <a:lstStyle>
            <a:lvl1pPr marL="0" indent="0">
              <a:buNone/>
              <a:defRPr sz="2400">
                <a:solidFill>
                  <a:schemeClr val="tx2">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71640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9DBD9F0-CF36-F137-0DAE-709541B3CC3F}"/>
              </a:ext>
            </a:extLst>
          </p:cNvPr>
          <p:cNvSpPr>
            <a:spLocks noGrp="1"/>
          </p:cNvSpPr>
          <p:nvPr>
            <p:ph type="title" hasCustomPrompt="1"/>
          </p:nvPr>
        </p:nvSpPr>
        <p:spPr>
          <a:xfrm>
            <a:off x="283211" y="795988"/>
            <a:ext cx="8410624" cy="1187557"/>
          </a:xfrm>
        </p:spPr>
        <p:txBody>
          <a:bodyPr anchor="b">
            <a:normAutofit/>
          </a:bodyPr>
          <a:lstStyle>
            <a:lvl1pPr>
              <a:defRPr sz="4000"/>
            </a:lvl1pPr>
          </a:lstStyle>
          <a:p>
            <a:r>
              <a:rPr lang="es-ES" dirty="0"/>
              <a:t>HAGA CLIC PARA MODIFICAR</a:t>
            </a:r>
            <a:endParaRPr lang="es-CO" dirty="0"/>
          </a:p>
        </p:txBody>
      </p:sp>
      <p:sp>
        <p:nvSpPr>
          <p:cNvPr id="11" name="Marcador de texto 2">
            <a:extLst>
              <a:ext uri="{FF2B5EF4-FFF2-40B4-BE49-F238E27FC236}">
                <a16:creationId xmlns:a16="http://schemas.microsoft.com/office/drawing/2014/main" id="{3FA6A054-7A39-7600-DD81-089A94A79471}"/>
              </a:ext>
            </a:extLst>
          </p:cNvPr>
          <p:cNvSpPr>
            <a:spLocks noGrp="1"/>
          </p:cNvSpPr>
          <p:nvPr>
            <p:ph type="body" idx="1"/>
          </p:nvPr>
        </p:nvSpPr>
        <p:spPr>
          <a:xfrm>
            <a:off x="283211" y="2268294"/>
            <a:ext cx="11238230" cy="4287251"/>
          </a:xfrm>
          <a:prstGeom prst="rect">
            <a:avLst/>
          </a:prstGeom>
        </p:spPr>
        <p:txBody>
          <a:bodyPr/>
          <a:lstStyle>
            <a:lvl1pPr marL="0" indent="0">
              <a:buNone/>
              <a:defRPr sz="2400">
                <a:solidFill>
                  <a:schemeClr val="tx2">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123272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96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16" b="0" i="1">
                <a:solidFill>
                  <a:srgbClr val="9F1A17"/>
                </a:solidFill>
                <a:latin typeface="Calibri"/>
                <a:cs typeface="Calibri"/>
              </a:defRPr>
            </a:lvl1pPr>
          </a:lstStyle>
          <a:p>
            <a:pPr marL="11516">
              <a:spcBef>
                <a:spcPts val="59"/>
              </a:spcBef>
            </a:pPr>
            <a:r>
              <a:rPr lang="es-CO" spc="82"/>
              <a:t>75</a:t>
            </a:r>
            <a:r>
              <a:rPr lang="es-CO" spc="54"/>
              <a:t> </a:t>
            </a:r>
            <a:r>
              <a:rPr lang="es-CO" spc="91"/>
              <a:t>Años</a:t>
            </a:r>
            <a:r>
              <a:rPr lang="es-CO" spc="59"/>
              <a:t> </a:t>
            </a:r>
            <a:r>
              <a:rPr lang="es-CO" spc="73"/>
              <a:t>Haciendo</a:t>
            </a:r>
            <a:r>
              <a:rPr lang="es-CO" spc="54"/>
              <a:t> </a:t>
            </a:r>
            <a:r>
              <a:rPr lang="es-CO" spc="36"/>
              <a:t>Historia</a:t>
            </a:r>
            <a:endParaRPr lang="es-CO" spc="36"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6/24/2024</a:t>
            </a:fld>
            <a:endParaRPr lang="en-US"/>
          </a:p>
        </p:txBody>
      </p:sp>
      <p:sp>
        <p:nvSpPr>
          <p:cNvPr id="4" name="Holder 4"/>
          <p:cNvSpPr>
            <a:spLocks noGrp="1"/>
          </p:cNvSpPr>
          <p:nvPr>
            <p:ph type="sldNum" sz="quarter" idx="7"/>
          </p:nvPr>
        </p:nvSpPr>
        <p:spPr/>
        <p:txBody>
          <a:bodyPr lIns="0" tIns="0" rIns="0" bIns="0"/>
          <a:lstStyle>
            <a:lvl1pPr>
              <a:defRPr sz="816" b="0" i="0">
                <a:solidFill>
                  <a:schemeClr val="tx1"/>
                </a:solidFill>
                <a:latin typeface="Calibri"/>
                <a:cs typeface="Calibri"/>
              </a:defRPr>
            </a:lvl1pPr>
          </a:lstStyle>
          <a:p>
            <a:pPr marL="34549">
              <a:spcBef>
                <a:spcPts val="59"/>
              </a:spcBef>
            </a:pPr>
            <a:fld id="{81D60167-4931-47E6-BA6A-407CBD079E47}" type="slidenum">
              <a:rPr lang="es-CO" spc="-23" smtClean="0"/>
              <a:pPr marL="34549">
                <a:spcBef>
                  <a:spcPts val="59"/>
                </a:spcBef>
              </a:pPr>
              <a:t>‹Nº›</a:t>
            </a:fld>
            <a:endParaRPr lang="es-CO" spc="-23" dirty="0"/>
          </a:p>
        </p:txBody>
      </p:sp>
    </p:spTree>
    <p:extLst>
      <p:ext uri="{BB962C8B-B14F-4D97-AF65-F5344CB8AC3E}">
        <p14:creationId xmlns:p14="http://schemas.microsoft.com/office/powerpoint/2010/main" val="151287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32" b="1" i="0">
                <a:solidFill>
                  <a:srgbClr val="1CA6ED"/>
                </a:solidFill>
                <a:latin typeface="Calibri"/>
                <a:cs typeface="Calibri"/>
              </a:defRPr>
            </a:lvl1pPr>
          </a:lstStyle>
          <a:p>
            <a:endParaRPr/>
          </a:p>
        </p:txBody>
      </p:sp>
      <p:sp>
        <p:nvSpPr>
          <p:cNvPr id="3" name="Holder 3"/>
          <p:cNvSpPr>
            <a:spLocks noGrp="1"/>
          </p:cNvSpPr>
          <p:nvPr>
            <p:ph sz="half" idx="2"/>
          </p:nvPr>
        </p:nvSpPr>
        <p:spPr>
          <a:xfrm>
            <a:off x="609601"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16" b="0" i="1">
                <a:solidFill>
                  <a:srgbClr val="9F1A17"/>
                </a:solidFill>
                <a:latin typeface="Calibri"/>
                <a:cs typeface="Calibri"/>
              </a:defRPr>
            </a:lvl1pPr>
          </a:lstStyle>
          <a:p>
            <a:pPr marL="11516">
              <a:spcBef>
                <a:spcPts val="59"/>
              </a:spcBef>
            </a:pPr>
            <a:r>
              <a:rPr lang="es-CO" spc="82"/>
              <a:t>75</a:t>
            </a:r>
            <a:r>
              <a:rPr lang="es-CO" spc="54"/>
              <a:t> </a:t>
            </a:r>
            <a:r>
              <a:rPr lang="es-CO" spc="91"/>
              <a:t>Años</a:t>
            </a:r>
            <a:r>
              <a:rPr lang="es-CO" spc="59"/>
              <a:t> </a:t>
            </a:r>
            <a:r>
              <a:rPr lang="es-CO" spc="73"/>
              <a:t>Haciendo</a:t>
            </a:r>
            <a:r>
              <a:rPr lang="es-CO" spc="54"/>
              <a:t> </a:t>
            </a:r>
            <a:r>
              <a:rPr lang="es-CO" spc="36"/>
              <a:t>Historia</a:t>
            </a:r>
            <a:endParaRPr lang="es-CO" spc="36"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6/24/2024</a:t>
            </a:fld>
            <a:endParaRPr lang="en-US"/>
          </a:p>
        </p:txBody>
      </p:sp>
      <p:sp>
        <p:nvSpPr>
          <p:cNvPr id="7" name="Holder 7"/>
          <p:cNvSpPr>
            <a:spLocks noGrp="1"/>
          </p:cNvSpPr>
          <p:nvPr>
            <p:ph type="sldNum" sz="quarter" idx="7"/>
          </p:nvPr>
        </p:nvSpPr>
        <p:spPr/>
        <p:txBody>
          <a:bodyPr lIns="0" tIns="0" rIns="0" bIns="0"/>
          <a:lstStyle>
            <a:lvl1pPr>
              <a:defRPr sz="816" b="0" i="0">
                <a:solidFill>
                  <a:schemeClr val="tx1"/>
                </a:solidFill>
                <a:latin typeface="Calibri"/>
                <a:cs typeface="Calibri"/>
              </a:defRPr>
            </a:lvl1pPr>
          </a:lstStyle>
          <a:p>
            <a:pPr marL="34549">
              <a:spcBef>
                <a:spcPts val="59"/>
              </a:spcBef>
            </a:pPr>
            <a:fld id="{81D60167-4931-47E6-BA6A-407CBD079E47}" type="slidenum">
              <a:rPr lang="es-CO" spc="-23" smtClean="0"/>
              <a:pPr marL="34549">
                <a:spcBef>
                  <a:spcPts val="59"/>
                </a:spcBef>
              </a:pPr>
              <a:t>‹Nº›</a:t>
            </a:fld>
            <a:endParaRPr lang="es-CO" spc="-23" dirty="0"/>
          </a:p>
        </p:txBody>
      </p:sp>
    </p:spTree>
    <p:extLst>
      <p:ext uri="{BB962C8B-B14F-4D97-AF65-F5344CB8AC3E}">
        <p14:creationId xmlns:p14="http://schemas.microsoft.com/office/powerpoint/2010/main" val="112106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6EA3415-856C-94FF-9946-5862F85A11FE}"/>
              </a:ext>
            </a:extLst>
          </p:cNvPr>
          <p:cNvSpPr>
            <a:spLocks noGrp="1"/>
          </p:cNvSpPr>
          <p:nvPr>
            <p:ph type="title"/>
          </p:nvPr>
        </p:nvSpPr>
        <p:spPr>
          <a:xfrm>
            <a:off x="838200" y="2404941"/>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Tree>
    <p:extLst>
      <p:ext uri="{BB962C8B-B14F-4D97-AF65-F5344CB8AC3E}">
        <p14:creationId xmlns:p14="http://schemas.microsoft.com/office/powerpoint/2010/main" val="1237872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8"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37A497-9E31-34DE-BDAC-2EEE7A578B41}"/>
              </a:ext>
            </a:extLst>
          </p:cNvPr>
          <p:cNvSpPr>
            <a:spLocks noGrp="1"/>
          </p:cNvSpPr>
          <p:nvPr>
            <p:ph type="title"/>
          </p:nvPr>
        </p:nvSpPr>
        <p:spPr>
          <a:xfrm>
            <a:off x="1890688" y="1574992"/>
            <a:ext cx="8410624" cy="1187557"/>
          </a:xfrm>
        </p:spPr>
        <p:txBody>
          <a:bodyPr anchor="ctr">
            <a:noAutofit/>
          </a:bodyPr>
          <a:lstStyle/>
          <a:p>
            <a:pPr algn="ctr"/>
            <a:r>
              <a:rPr lang="es-CO" sz="3200" b="1" dirty="0">
                <a:solidFill>
                  <a:srgbClr val="0B1B2E"/>
                </a:solidFill>
              </a:rPr>
              <a:t>ALCANCE DE LA MODIFICACIÓN INTEGRAL A LOS ESTATUTOS 2024</a:t>
            </a:r>
          </a:p>
        </p:txBody>
      </p:sp>
      <p:sp>
        <p:nvSpPr>
          <p:cNvPr id="5" name="Marcador de texto 4">
            <a:extLst>
              <a:ext uri="{FF2B5EF4-FFF2-40B4-BE49-F238E27FC236}">
                <a16:creationId xmlns:a16="http://schemas.microsoft.com/office/drawing/2014/main" id="{8AFE6D16-DE5D-E0F1-068E-2C3D282ABFB3}"/>
              </a:ext>
            </a:extLst>
          </p:cNvPr>
          <p:cNvSpPr>
            <a:spLocks noGrp="1"/>
          </p:cNvSpPr>
          <p:nvPr>
            <p:ph type="body" idx="1"/>
          </p:nvPr>
        </p:nvSpPr>
        <p:spPr>
          <a:xfrm>
            <a:off x="1237785" y="3150171"/>
            <a:ext cx="9556595" cy="4287251"/>
          </a:xfrm>
        </p:spPr>
        <p:txBody>
          <a:bodyPr/>
          <a:lstStyle/>
          <a:p>
            <a:pPr marR="0" lvl="0" algn="ctr" defTabSz="914400" rtl="0" eaLnBrk="1" fontAlgn="auto" latinLnBrk="0" hangingPunct="1">
              <a:lnSpc>
                <a:spcPct val="90000"/>
              </a:lnSpc>
              <a:spcBef>
                <a:spcPct val="0"/>
              </a:spcBef>
              <a:spcAft>
                <a:spcPts val="0"/>
              </a:spcAft>
              <a:buClrTx/>
              <a:buSzTx/>
              <a:tabLst/>
              <a:defRPr/>
            </a:pPr>
            <a:r>
              <a:rPr lang="es-CO" sz="2000" dirty="0">
                <a:solidFill>
                  <a:srgbClr val="0B1B2E"/>
                </a:solidFill>
                <a:ea typeface="+mj-ea"/>
                <a:cs typeface="Times New Roman" panose="02020603050405020304" pitchFamily="18" charset="0"/>
              </a:rPr>
              <a:t>Expedición del decreto que formalice la reforma integral de los estatutos que se llevo a cabo el 23 de marzo de 2022.</a:t>
            </a:r>
          </a:p>
          <a:p>
            <a:pPr marR="0" lvl="0" algn="ctr" defTabSz="914400" rtl="0" eaLnBrk="1" fontAlgn="auto" latinLnBrk="0" hangingPunct="1">
              <a:lnSpc>
                <a:spcPct val="90000"/>
              </a:lnSpc>
              <a:spcBef>
                <a:spcPct val="0"/>
              </a:spcBef>
              <a:spcAft>
                <a:spcPts val="0"/>
              </a:spcAft>
              <a:buClrTx/>
              <a:buSzTx/>
              <a:tabLst/>
              <a:defRPr/>
            </a:pPr>
            <a:endParaRPr kumimoji="0" lang="es-CO" sz="2000" b="0" i="0" u="none" strike="noStrike" kern="1200" cap="none" spc="0" normalizeH="0" baseline="0" noProof="0" dirty="0">
              <a:ln>
                <a:noFill/>
              </a:ln>
              <a:solidFill>
                <a:srgbClr val="0B1B2E"/>
              </a:solidFill>
              <a:effectLst/>
              <a:uLnTx/>
              <a:uFillTx/>
              <a:ea typeface="+mj-ea"/>
              <a:cs typeface="Times New Roman" panose="02020603050405020304" pitchFamily="18" charset="0"/>
            </a:endParaRPr>
          </a:p>
          <a:p>
            <a:pPr marL="457200" marR="0" lvl="0" indent="-457200" defTabSz="914400" rtl="0" eaLnBrk="1" fontAlgn="auto" latinLnBrk="0" hangingPunct="1">
              <a:lnSpc>
                <a:spcPct val="90000"/>
              </a:lnSpc>
              <a:spcBef>
                <a:spcPct val="0"/>
              </a:spcBef>
              <a:spcAft>
                <a:spcPts val="0"/>
              </a:spcAft>
              <a:buClrTx/>
              <a:buSzTx/>
              <a:buAutoNum type="alphaLcPeriod"/>
              <a:tabLst/>
              <a:defRPr/>
            </a:pPr>
            <a:r>
              <a:rPr lang="es-CO" sz="2000" dirty="0">
                <a:solidFill>
                  <a:srgbClr val="0B1B2E"/>
                </a:solidFill>
                <a:ea typeface="+mj-ea"/>
                <a:cs typeface="Times New Roman" panose="02020603050405020304" pitchFamily="18" charset="0"/>
              </a:rPr>
              <a:t>Denominación Social</a:t>
            </a:r>
          </a:p>
          <a:p>
            <a:pPr marL="457200" marR="0" lvl="0" indent="-457200" defTabSz="914400" rtl="0" eaLnBrk="1" fontAlgn="auto" latinLnBrk="0" hangingPunct="1">
              <a:lnSpc>
                <a:spcPct val="90000"/>
              </a:lnSpc>
              <a:spcBef>
                <a:spcPct val="0"/>
              </a:spcBef>
              <a:spcAft>
                <a:spcPts val="0"/>
              </a:spcAft>
              <a:buClrTx/>
              <a:buSzTx/>
              <a:buAutoNum type="alphaLcPeriod"/>
              <a:tabLst/>
              <a:defRPr/>
            </a:pPr>
            <a:r>
              <a:rPr lang="es-CO" sz="2000" dirty="0">
                <a:solidFill>
                  <a:srgbClr val="0B1B2E"/>
                </a:solidFill>
                <a:ea typeface="+mj-ea"/>
                <a:cs typeface="Times New Roman" panose="02020603050405020304" pitchFamily="18" charset="0"/>
              </a:rPr>
              <a:t>Objeto </a:t>
            </a:r>
          </a:p>
          <a:p>
            <a:pPr marL="457200" marR="0" lvl="0" indent="-457200" defTabSz="914400" rtl="0" eaLnBrk="1" fontAlgn="auto" latinLnBrk="0" hangingPunct="1">
              <a:lnSpc>
                <a:spcPct val="90000"/>
              </a:lnSpc>
              <a:spcBef>
                <a:spcPct val="0"/>
              </a:spcBef>
              <a:spcAft>
                <a:spcPts val="0"/>
              </a:spcAft>
              <a:buClrTx/>
              <a:buSzTx/>
              <a:buAutoNum type="alphaLcPeriod"/>
              <a:tabLst/>
              <a:defRPr/>
            </a:pPr>
            <a:r>
              <a:rPr lang="es-CO" sz="2000" dirty="0">
                <a:solidFill>
                  <a:srgbClr val="0B1B2E"/>
                </a:solidFill>
                <a:ea typeface="+mj-ea"/>
                <a:cs typeface="Times New Roman" panose="02020603050405020304" pitchFamily="18" charset="0"/>
              </a:rPr>
              <a:t>Junta Directiva</a:t>
            </a:r>
            <a:endParaRPr lang="es-CO" sz="1600" dirty="0">
              <a:solidFill>
                <a:srgbClr val="0B1B2E"/>
              </a:solidFill>
              <a:ea typeface="+mj-ea"/>
              <a:cs typeface="Times New Roman" panose="02020603050405020304" pitchFamily="18" charset="0"/>
            </a:endParaRPr>
          </a:p>
          <a:p>
            <a:pPr lvl="1">
              <a:spcBef>
                <a:spcPct val="0"/>
              </a:spcBef>
              <a:defRPr/>
            </a:pPr>
            <a:endParaRPr lang="es-CO" sz="1600" dirty="0">
              <a:solidFill>
                <a:srgbClr val="0B1B2E"/>
              </a:solidFill>
              <a:ea typeface="+mj-ea"/>
              <a:cs typeface="Times New Roman" panose="02020603050405020304" pitchFamily="18" charset="0"/>
            </a:endParaRPr>
          </a:p>
          <a:p>
            <a:pPr marL="457200" marR="0" lvl="0" indent="-457200" defTabSz="914400" rtl="0" eaLnBrk="1" fontAlgn="auto" latinLnBrk="0" hangingPunct="1">
              <a:lnSpc>
                <a:spcPct val="90000"/>
              </a:lnSpc>
              <a:spcBef>
                <a:spcPct val="0"/>
              </a:spcBef>
              <a:spcAft>
                <a:spcPts val="0"/>
              </a:spcAft>
              <a:buClrTx/>
              <a:buSzTx/>
              <a:buAutoNum type="alphaLcPeriod"/>
              <a:tabLst/>
              <a:defRPr/>
            </a:pPr>
            <a:endParaRPr lang="es-CO" sz="2000" dirty="0">
              <a:solidFill>
                <a:srgbClr val="0B1B2E"/>
              </a:solidFill>
              <a:ea typeface="+mj-ea"/>
              <a:cs typeface="Times New Roman" panose="02020603050405020304" pitchFamily="18" charset="0"/>
            </a:endParaRPr>
          </a:p>
          <a:p>
            <a:pPr marL="457200" marR="0" lvl="0" indent="-457200" algn="ctr" defTabSz="914400" rtl="0" eaLnBrk="1" fontAlgn="auto" latinLnBrk="0" hangingPunct="1">
              <a:lnSpc>
                <a:spcPct val="90000"/>
              </a:lnSpc>
              <a:spcBef>
                <a:spcPct val="0"/>
              </a:spcBef>
              <a:spcAft>
                <a:spcPts val="0"/>
              </a:spcAft>
              <a:buClrTx/>
              <a:buSzTx/>
              <a:buAutoNum type="alphaLcPeriod"/>
              <a:tabLst/>
              <a:defRPr/>
            </a:pPr>
            <a:endParaRPr kumimoji="0" lang="es-CO" sz="2000" b="0" i="0" u="none" strike="noStrike" kern="1200" cap="none" spc="0" normalizeH="0" baseline="0" noProof="0" dirty="0">
              <a:ln>
                <a:noFill/>
              </a:ln>
              <a:solidFill>
                <a:srgbClr val="0B1B2E"/>
              </a:solidFill>
              <a:effectLst/>
              <a:uLnTx/>
              <a:uFillTx/>
              <a:ea typeface="+mj-ea"/>
              <a:cs typeface="Times New Roman" panose="02020603050405020304" pitchFamily="18" charset="0"/>
            </a:endParaRPr>
          </a:p>
          <a:p>
            <a:endParaRPr lang="es-CO" dirty="0"/>
          </a:p>
        </p:txBody>
      </p:sp>
      <p:sp>
        <p:nvSpPr>
          <p:cNvPr id="3" name="Título 3">
            <a:extLst>
              <a:ext uri="{FF2B5EF4-FFF2-40B4-BE49-F238E27FC236}">
                <a16:creationId xmlns:a16="http://schemas.microsoft.com/office/drawing/2014/main" id="{8065C8AA-4102-87CC-A991-026065BEF4B3}"/>
              </a:ext>
            </a:extLst>
          </p:cNvPr>
          <p:cNvSpPr txBox="1">
            <a:spLocks/>
          </p:cNvSpPr>
          <p:nvPr/>
        </p:nvSpPr>
        <p:spPr>
          <a:xfrm>
            <a:off x="243840" y="914400"/>
            <a:ext cx="11816080" cy="512063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CO" sz="2400" b="0" i="0" u="none" strike="noStrike" kern="1200" cap="none" spc="0" normalizeH="0" baseline="0" noProof="0" dirty="0">
              <a:ln>
                <a:noFill/>
              </a:ln>
              <a:solidFill>
                <a:srgbClr val="0B1B2E"/>
              </a:solidFill>
              <a:effectLst/>
              <a:uLnTx/>
              <a:uFillTx/>
              <a:latin typeface="Metropolis Black"/>
              <a:ea typeface="+mj-ea"/>
              <a:cs typeface="Times New Roman" panose="02020603050405020304" pitchFamily="18"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CO" sz="2400" b="0" i="0" u="none" strike="noStrike" kern="1200" cap="none" spc="0" normalizeH="0" baseline="0" noProof="0" dirty="0">
              <a:ln>
                <a:noFill/>
              </a:ln>
              <a:solidFill>
                <a:srgbClr val="0B1B2E"/>
              </a:solidFill>
              <a:effectLst/>
              <a:uLnTx/>
              <a:uFillTx/>
              <a:latin typeface="Metropolis Black"/>
              <a:ea typeface="+mj-ea"/>
              <a:cs typeface="Times New Roman" panose="02020603050405020304" pitchFamily="18" charset="0"/>
            </a:endParaRPr>
          </a:p>
        </p:txBody>
      </p:sp>
    </p:spTree>
    <p:extLst>
      <p:ext uri="{BB962C8B-B14F-4D97-AF65-F5344CB8AC3E}">
        <p14:creationId xmlns:p14="http://schemas.microsoft.com/office/powerpoint/2010/main" val="183875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979BEBA9-5E41-B630-25EB-86632FF23731}"/>
              </a:ext>
            </a:extLst>
          </p:cNvPr>
          <p:cNvGraphicFramePr>
            <a:graphicFrameLocks noGrp="1"/>
          </p:cNvGraphicFramePr>
          <p:nvPr>
            <p:extLst>
              <p:ext uri="{D42A27DB-BD31-4B8C-83A1-F6EECF244321}">
                <p14:modId xmlns:p14="http://schemas.microsoft.com/office/powerpoint/2010/main" val="1447791551"/>
              </p:ext>
            </p:extLst>
          </p:nvPr>
        </p:nvGraphicFramePr>
        <p:xfrm>
          <a:off x="370114" y="1382487"/>
          <a:ext cx="11244942" cy="4771964"/>
        </p:xfrm>
        <a:graphic>
          <a:graphicData uri="http://schemas.openxmlformats.org/drawingml/2006/table">
            <a:tbl>
              <a:tblPr firstRow="1" firstCol="1" bandRow="1"/>
              <a:tblGrid>
                <a:gridCol w="11244942">
                  <a:extLst>
                    <a:ext uri="{9D8B030D-6E8A-4147-A177-3AD203B41FA5}">
                      <a16:colId xmlns:a16="http://schemas.microsoft.com/office/drawing/2014/main" val="56091667"/>
                    </a:ext>
                  </a:extLst>
                </a:gridCol>
              </a:tblGrid>
              <a:tr h="286635">
                <a:tc>
                  <a:txBody>
                    <a:bodyPr/>
                    <a:lstStyle/>
                    <a:p>
                      <a:pPr algn="ctr">
                        <a:lnSpc>
                          <a:spcPct val="107000"/>
                        </a:lnSpc>
                      </a:pPr>
                      <a:r>
                        <a:rPr lang="es-ES_tradnl" sz="1200" b="1" kern="1200" dirty="0">
                          <a:solidFill>
                            <a:schemeClr val="tx2"/>
                          </a:solidFill>
                          <a:effectLst/>
                          <a:latin typeface="+mn-lt"/>
                          <a:ea typeface="Times New Roman" panose="02020603050405020304" pitchFamily="18" charset="0"/>
                          <a:cs typeface="Arial" panose="020B0604020202020204" pitchFamily="34" charset="0"/>
                        </a:rPr>
                        <a:t>PROPUESTA DE MODIFICACIÓN</a:t>
                      </a:r>
                      <a:endParaRPr lang="es-MX" sz="1200" dirty="0">
                        <a:solidFill>
                          <a:schemeClr val="tx2"/>
                        </a:solidFill>
                        <a:effectLst/>
                        <a:latin typeface="+mn-lt"/>
                        <a:ea typeface="Times New Roman" panose="02020603050405020304" pitchFamily="18" charset="0"/>
                        <a:cs typeface="Arial" panose="020B0604020202020204" pitchFamily="34" charset="0"/>
                      </a:endParaRPr>
                    </a:p>
                  </a:txBody>
                  <a:tcPr marL="34338" marR="34338" marT="4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687154"/>
                  </a:ext>
                </a:extLst>
              </a:tr>
              <a:tr h="4274479">
                <a:tc>
                  <a:txBody>
                    <a:bodyPr/>
                    <a:lstStyle/>
                    <a:p>
                      <a:pPr algn="just"/>
                      <a:endParaRPr lang="es-MX" sz="1400" b="1" dirty="0">
                        <a:solidFill>
                          <a:schemeClr val="tx2"/>
                        </a:solidFill>
                        <a:effectLst/>
                        <a:latin typeface="+mn-lt"/>
                        <a:ea typeface="Times New Roman" panose="02020603050405020304" pitchFamily="18" charset="0"/>
                        <a:cs typeface="Times New Roman" panose="02020603050405020304" pitchFamily="18" charset="0"/>
                      </a:endParaRPr>
                    </a:p>
                    <a:p>
                      <a:pPr algn="just"/>
                      <a:r>
                        <a:rPr lang="es-MX" sz="1400" b="1" dirty="0">
                          <a:solidFill>
                            <a:schemeClr val="tx2"/>
                          </a:solidFill>
                          <a:effectLst/>
                          <a:latin typeface="+mn-lt"/>
                          <a:ea typeface="Times New Roman" panose="02020603050405020304" pitchFamily="18" charset="0"/>
                          <a:cs typeface="Times New Roman" panose="02020603050405020304" pitchFamily="18" charset="0"/>
                        </a:rPr>
                        <a:t>ARTÍCULO 30</a:t>
                      </a:r>
                      <a:r>
                        <a:rPr lang="es-MX" sz="1400" dirty="0">
                          <a:solidFill>
                            <a:schemeClr val="tx2"/>
                          </a:solidFill>
                          <a:effectLst/>
                          <a:latin typeface="+mn-lt"/>
                          <a:ea typeface="Times New Roman" panose="02020603050405020304" pitchFamily="18" charset="0"/>
                          <a:cs typeface="Times New Roman" panose="02020603050405020304" pitchFamily="18" charset="0"/>
                        </a:rPr>
                        <a:t>. INTEGRACIÓN DE LA JUNTA DIRECTIVA. La integración de la Junta Directiva será la siguiente:</a:t>
                      </a:r>
                    </a:p>
                    <a:p>
                      <a:pPr algn="just"/>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pPr algn="just"/>
                      <a:r>
                        <a:rPr lang="es-MX" sz="1400" dirty="0">
                          <a:solidFill>
                            <a:schemeClr val="tx2"/>
                          </a:solidFill>
                          <a:effectLst/>
                          <a:latin typeface="+mn-lt"/>
                          <a:ea typeface="Times New Roman" panose="02020603050405020304" pitchFamily="18" charset="0"/>
                          <a:cs typeface="Times New Roman" panose="02020603050405020304" pitchFamily="18" charset="0"/>
                        </a:rPr>
                        <a:t>1. El Ministro de Defensa Nacional o su delegado, quien presidirá la junta directiva.</a:t>
                      </a:r>
                    </a:p>
                    <a:p>
                      <a:pPr algn="just"/>
                      <a:r>
                        <a:rPr lang="es-MX" sz="1400" dirty="0">
                          <a:solidFill>
                            <a:schemeClr val="tx2"/>
                          </a:solidFill>
                          <a:effectLst/>
                          <a:latin typeface="+mn-lt"/>
                          <a:ea typeface="Times New Roman" panose="02020603050405020304" pitchFamily="18" charset="0"/>
                          <a:cs typeface="Times New Roman" panose="02020603050405020304" pitchFamily="18" charset="0"/>
                        </a:rPr>
                        <a:t>2. Un delegado del Señor Presidente de la República de una terna propuesta por la Junta Directiva.</a:t>
                      </a:r>
                    </a:p>
                    <a:p>
                      <a:pPr algn="just"/>
                      <a:r>
                        <a:rPr lang="es-MX" sz="1400" dirty="0">
                          <a:solidFill>
                            <a:schemeClr val="tx2"/>
                          </a:solidFill>
                          <a:effectLst/>
                          <a:latin typeface="+mn-lt"/>
                          <a:ea typeface="Times New Roman" panose="02020603050405020304" pitchFamily="18" charset="0"/>
                          <a:cs typeface="Times New Roman" panose="02020603050405020304" pitchFamily="18" charset="0"/>
                        </a:rPr>
                        <a:t>3.  El Comandante General de las FF.MM. o su delegado.</a:t>
                      </a:r>
                    </a:p>
                    <a:p>
                      <a:pPr algn="just"/>
                      <a:r>
                        <a:rPr lang="es-MX" sz="1400" dirty="0">
                          <a:solidFill>
                            <a:schemeClr val="tx2"/>
                          </a:solidFill>
                          <a:effectLst/>
                          <a:latin typeface="+mn-lt"/>
                          <a:ea typeface="Times New Roman" panose="02020603050405020304" pitchFamily="18" charset="0"/>
                          <a:cs typeface="Times New Roman" panose="02020603050405020304" pitchFamily="18" charset="0"/>
                        </a:rPr>
                        <a:t>4. </a:t>
                      </a:r>
                      <a:r>
                        <a:rPr lang="es-MX" sz="1400" dirty="0">
                          <a:solidFill>
                            <a:schemeClr val="tx1">
                              <a:lumMod val="60000"/>
                              <a:lumOff val="40000"/>
                            </a:schemeClr>
                          </a:solidFill>
                          <a:effectLst/>
                          <a:latin typeface="+mn-lt"/>
                          <a:ea typeface="Times New Roman" panose="02020603050405020304" pitchFamily="18" charset="0"/>
                          <a:cs typeface="Times New Roman" panose="02020603050405020304" pitchFamily="18" charset="0"/>
                        </a:rPr>
                        <a:t>El Director de la Caja de Retiro de las FF.MM, o su delegado.</a:t>
                      </a:r>
                    </a:p>
                    <a:p>
                      <a:pPr algn="just"/>
                      <a:r>
                        <a:rPr lang="es-MX" sz="1400" dirty="0">
                          <a:solidFill>
                            <a:schemeClr val="tx1">
                              <a:lumMod val="60000"/>
                              <a:lumOff val="40000"/>
                            </a:schemeClr>
                          </a:solidFill>
                          <a:effectLst/>
                          <a:latin typeface="+mn-lt"/>
                          <a:ea typeface="Times New Roman" panose="02020603050405020304" pitchFamily="18" charset="0"/>
                          <a:cs typeface="Times New Roman" panose="02020603050405020304" pitchFamily="18" charset="0"/>
                        </a:rPr>
                        <a:t>5. Un miembro accionista elegido por la Asamblea General de Accionistas.</a:t>
                      </a:r>
                    </a:p>
                    <a:p>
                      <a:pPr algn="just"/>
                      <a:r>
                        <a:rPr lang="es-MX" sz="1400" dirty="0">
                          <a:solidFill>
                            <a:schemeClr val="tx1">
                              <a:lumMod val="60000"/>
                              <a:lumOff val="40000"/>
                            </a:schemeClr>
                          </a:solidFill>
                          <a:effectLst/>
                          <a:latin typeface="+mn-lt"/>
                          <a:ea typeface="Times New Roman" panose="02020603050405020304" pitchFamily="18" charset="0"/>
                          <a:cs typeface="Times New Roman" panose="02020603050405020304" pitchFamily="18" charset="0"/>
                        </a:rPr>
                        <a:t>6. Un miembro independiente elegido por la Asamblea General de Accionistas.</a:t>
                      </a:r>
                    </a:p>
                    <a:p>
                      <a:pPr algn="just"/>
                      <a:r>
                        <a:rPr lang="es-MX" sz="1400" dirty="0">
                          <a:solidFill>
                            <a:schemeClr val="tx2"/>
                          </a:solidFill>
                          <a:effectLst/>
                          <a:latin typeface="+mn-lt"/>
                          <a:ea typeface="Times New Roman" panose="02020603050405020304" pitchFamily="18" charset="0"/>
                          <a:cs typeface="Times New Roman" panose="02020603050405020304" pitchFamily="18" charset="0"/>
                        </a:rPr>
                        <a:t>7. El Representante de los accionistas particulares.</a:t>
                      </a:r>
                    </a:p>
                    <a:p>
                      <a:pPr algn="just"/>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pPr algn="just"/>
                      <a:r>
                        <a:rPr lang="es-MX" sz="1400" b="1" dirty="0">
                          <a:solidFill>
                            <a:schemeClr val="tx2"/>
                          </a:solidFill>
                          <a:effectLst/>
                          <a:latin typeface="+mn-lt"/>
                          <a:ea typeface="Times New Roman" panose="02020603050405020304" pitchFamily="18" charset="0"/>
                          <a:cs typeface="Times New Roman" panose="02020603050405020304" pitchFamily="18" charset="0"/>
                        </a:rPr>
                        <a:t>PARÁGRAFO PRIMERO</a:t>
                      </a:r>
                      <a:r>
                        <a:rPr lang="es-MX" sz="1400" dirty="0">
                          <a:solidFill>
                            <a:schemeClr val="tx2"/>
                          </a:solidFill>
                          <a:effectLst/>
                          <a:latin typeface="+mn-lt"/>
                          <a:ea typeface="Times New Roman" panose="02020603050405020304" pitchFamily="18" charset="0"/>
                          <a:cs typeface="Times New Roman" panose="02020603050405020304" pitchFamily="18" charset="0"/>
                        </a:rPr>
                        <a:t>. Los miembros de la Junta Directiva estarán sujetos al régimen de inhabilidades e incompatibilidades que establezca la Ley para este efecto. Siempre que en la Sociedad se trate de elegir a dos o más personas para integrar una misma Junta, Comisión o Cuerpo Colegiado, se aplicará el sistema del cociente electoral, conforme lo determina el artículo 197 del Código de Comercio.</a:t>
                      </a:r>
                    </a:p>
                    <a:p>
                      <a:pPr algn="just"/>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1" kern="1200" dirty="0">
                          <a:solidFill>
                            <a:schemeClr val="tx2"/>
                          </a:solidFill>
                          <a:effectLst/>
                          <a:latin typeface="+mn-lt"/>
                          <a:ea typeface="+mn-ea"/>
                          <a:cs typeface="Times New Roman" panose="02020603050405020304" pitchFamily="18" charset="0"/>
                        </a:rPr>
                        <a:t>PARÁGRAFO SEGUNDO.</a:t>
                      </a:r>
                      <a:r>
                        <a:rPr lang="es-ES" sz="1400" kern="1200" dirty="0">
                          <a:solidFill>
                            <a:schemeClr val="tx2"/>
                          </a:solidFill>
                          <a:effectLst/>
                          <a:latin typeface="+mn-lt"/>
                          <a:ea typeface="+mn-ea"/>
                          <a:cs typeface="Times New Roman" panose="02020603050405020304" pitchFamily="18" charset="0"/>
                        </a:rPr>
                        <a:t> </a:t>
                      </a:r>
                      <a:r>
                        <a:rPr lang="es-ES" sz="1400" kern="1200" dirty="0">
                          <a:solidFill>
                            <a:schemeClr val="tx1">
                              <a:lumMod val="60000"/>
                              <a:lumOff val="40000"/>
                            </a:schemeClr>
                          </a:solidFill>
                          <a:effectLst/>
                          <a:latin typeface="+mn-lt"/>
                          <a:ea typeface="+mn-ea"/>
                          <a:cs typeface="Times New Roman" panose="02020603050405020304" pitchFamily="18" charset="0"/>
                        </a:rPr>
                        <a:t>Los accionistas miembros de la Junta Directiva serán elegidos para un período de dos años por la Asamblea General de Accionistas. El miembro independiente será elegido por la Asamblea General de Accionistas por un período de dos años, y podrá ser reelegido por dos periodos adicionales, cada uno de dos años. Se propenderá por la participación de género en dicho órgano.  </a:t>
                      </a:r>
                      <a:endParaRPr lang="es-MX" sz="1400" kern="1200" dirty="0">
                        <a:solidFill>
                          <a:schemeClr val="tx1">
                            <a:lumMod val="60000"/>
                            <a:lumOff val="40000"/>
                          </a:schemeClr>
                        </a:solidFill>
                        <a:effectLst/>
                        <a:latin typeface="+mn-lt"/>
                        <a:ea typeface="+mn-ea"/>
                        <a:cs typeface="Times New Roman" panose="02020603050405020304" pitchFamily="18" charset="0"/>
                      </a:endParaRPr>
                    </a:p>
                    <a:p>
                      <a:pPr algn="just"/>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pPr algn="just"/>
                      <a:r>
                        <a:rPr lang="es-MX" sz="1400" b="1" dirty="0">
                          <a:solidFill>
                            <a:schemeClr val="tx2"/>
                          </a:solidFill>
                          <a:effectLst/>
                          <a:latin typeface="+mn-lt"/>
                          <a:ea typeface="Times New Roman" panose="02020603050405020304" pitchFamily="18" charset="0"/>
                          <a:cs typeface="Times New Roman" panose="02020603050405020304" pitchFamily="18" charset="0"/>
                        </a:rPr>
                        <a:t>PARÁGRAFO TERCERO</a:t>
                      </a:r>
                      <a:r>
                        <a:rPr lang="es-MX" sz="1400" dirty="0">
                          <a:solidFill>
                            <a:schemeClr val="tx2"/>
                          </a:solidFill>
                          <a:effectLst/>
                          <a:latin typeface="+mn-lt"/>
                          <a:ea typeface="Times New Roman" panose="02020603050405020304" pitchFamily="18" charset="0"/>
                          <a:cs typeface="Times New Roman" panose="02020603050405020304" pitchFamily="18" charset="0"/>
                        </a:rPr>
                        <a:t>. Los requisitos del miembro independiente serán definidos por la Asamblea General de Accionistas.</a:t>
                      </a:r>
                    </a:p>
                    <a:p>
                      <a:pPr algn="just"/>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34338" marR="34338" marT="4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069595"/>
                  </a:ext>
                </a:extLst>
              </a:tr>
            </a:tbl>
          </a:graphicData>
        </a:graphic>
      </p:graphicFrame>
      <p:sp>
        <p:nvSpPr>
          <p:cNvPr id="7" name="Título 3">
            <a:extLst>
              <a:ext uri="{FF2B5EF4-FFF2-40B4-BE49-F238E27FC236}">
                <a16:creationId xmlns:a16="http://schemas.microsoft.com/office/drawing/2014/main" id="{98C37129-C57D-D0B9-0D90-6327C757E222}"/>
              </a:ext>
            </a:extLst>
          </p:cNvPr>
          <p:cNvSpPr>
            <a:spLocks noGrp="1"/>
          </p:cNvSpPr>
          <p:nvPr>
            <p:ph type="title"/>
          </p:nvPr>
        </p:nvSpPr>
        <p:spPr>
          <a:xfrm>
            <a:off x="370114" y="-295046"/>
            <a:ext cx="5050972" cy="2134731"/>
          </a:xfrm>
        </p:spPr>
        <p:txBody>
          <a:bodyPr>
            <a:normAutofit/>
          </a:bodyPr>
          <a:lstStyle/>
          <a:p>
            <a:pPr algn="ctr"/>
            <a:r>
              <a:rPr lang="es-CO" sz="2000" b="1" i="1" u="sng" dirty="0">
                <a:solidFill>
                  <a:srgbClr val="0B1B2E"/>
                </a:solidFill>
                <a:effectLst>
                  <a:outerShdw blurRad="38100" dist="38100" dir="2700000" algn="tl">
                    <a:srgbClr val="000000">
                      <a:alpha val="43137"/>
                    </a:srgbClr>
                  </a:outerShdw>
                </a:effectLst>
              </a:rPr>
              <a:t>3.   MODIFICACIÓN ARTÍCULO 30</a:t>
            </a:r>
            <a:br>
              <a:rPr lang="es-CO" sz="2000" b="1" i="1" u="sng" dirty="0">
                <a:solidFill>
                  <a:srgbClr val="0B1B2E"/>
                </a:solidFill>
                <a:effectLst>
                  <a:outerShdw blurRad="38100" dist="38100" dir="2700000" algn="tl">
                    <a:srgbClr val="000000">
                      <a:alpha val="43137"/>
                    </a:srgbClr>
                  </a:outerShdw>
                </a:effectLst>
              </a:rPr>
            </a:br>
            <a:br>
              <a:rPr lang="es-CO" sz="2000" b="1" i="1" u="sng" dirty="0">
                <a:solidFill>
                  <a:srgbClr val="0B1B2E"/>
                </a:solidFill>
                <a:effectLst>
                  <a:outerShdw blurRad="38100" dist="38100" dir="2700000" algn="tl">
                    <a:srgbClr val="000000">
                      <a:alpha val="43137"/>
                    </a:srgbClr>
                  </a:outerShdw>
                </a:effectLst>
              </a:rPr>
            </a:br>
            <a:r>
              <a:rPr lang="es-CO" sz="2000" b="1" i="1" u="sng" dirty="0">
                <a:solidFill>
                  <a:srgbClr val="0B1B2E"/>
                </a:solidFill>
                <a:effectLst>
                  <a:outerShdw blurRad="38100" dist="38100" dir="2700000" algn="tl">
                    <a:srgbClr val="000000">
                      <a:alpha val="43137"/>
                    </a:srgbClr>
                  </a:outerShdw>
                </a:effectLst>
              </a:rPr>
              <a:t>PROPUESTA 2: 7 miembros</a:t>
            </a:r>
            <a:br>
              <a:rPr lang="es-CO" sz="2000" b="1" i="1" u="sng" dirty="0">
                <a:solidFill>
                  <a:srgbClr val="0B1B2E"/>
                </a:solidFill>
                <a:effectLst>
                  <a:outerShdw blurRad="38100" dist="38100" dir="2700000" algn="tl">
                    <a:srgbClr val="000000">
                      <a:alpha val="43137"/>
                    </a:srgbClr>
                  </a:outerShdw>
                </a:effectLst>
              </a:rPr>
            </a:br>
            <a:br>
              <a:rPr lang="es-CO" sz="2000" b="1" i="1" u="sng" dirty="0">
                <a:solidFill>
                  <a:srgbClr val="0B1B2E"/>
                </a:solidFill>
                <a:effectLst>
                  <a:outerShdw blurRad="38100" dist="38100" dir="2700000" algn="tl">
                    <a:srgbClr val="000000">
                      <a:alpha val="43137"/>
                    </a:srgbClr>
                  </a:outerShdw>
                </a:effectLst>
              </a:rPr>
            </a:br>
            <a:endParaRPr lang="es-CO" sz="2000" b="1" i="1" u="sng" dirty="0">
              <a:solidFill>
                <a:srgbClr val="0B1B2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580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979BEBA9-5E41-B630-25EB-86632FF23731}"/>
              </a:ext>
            </a:extLst>
          </p:cNvPr>
          <p:cNvGraphicFramePr>
            <a:graphicFrameLocks noGrp="1"/>
          </p:cNvGraphicFramePr>
          <p:nvPr>
            <p:extLst>
              <p:ext uri="{D42A27DB-BD31-4B8C-83A1-F6EECF244321}">
                <p14:modId xmlns:p14="http://schemas.microsoft.com/office/powerpoint/2010/main" val="136087390"/>
              </p:ext>
            </p:extLst>
          </p:nvPr>
        </p:nvGraphicFramePr>
        <p:xfrm>
          <a:off x="762000" y="1486014"/>
          <a:ext cx="11244942" cy="4762386"/>
        </p:xfrm>
        <a:graphic>
          <a:graphicData uri="http://schemas.openxmlformats.org/drawingml/2006/table">
            <a:tbl>
              <a:tblPr firstRow="1" firstCol="1" bandRow="1"/>
              <a:tblGrid>
                <a:gridCol w="11244942">
                  <a:extLst>
                    <a:ext uri="{9D8B030D-6E8A-4147-A177-3AD203B41FA5}">
                      <a16:colId xmlns:a16="http://schemas.microsoft.com/office/drawing/2014/main" val="56091667"/>
                    </a:ext>
                  </a:extLst>
                </a:gridCol>
              </a:tblGrid>
              <a:tr h="277057">
                <a:tc>
                  <a:txBody>
                    <a:bodyPr/>
                    <a:lstStyle/>
                    <a:p>
                      <a:pPr algn="ctr">
                        <a:lnSpc>
                          <a:spcPct val="107000"/>
                        </a:lnSpc>
                      </a:pPr>
                      <a:r>
                        <a:rPr lang="es-ES_tradnl" sz="1400" b="1" kern="1200" dirty="0">
                          <a:solidFill>
                            <a:schemeClr val="tx1"/>
                          </a:solidFill>
                          <a:effectLst/>
                          <a:latin typeface="+mn-lt"/>
                          <a:ea typeface="Times New Roman" panose="02020603050405020304" pitchFamily="18" charset="0"/>
                          <a:cs typeface="Arial" panose="020B0604020202020204" pitchFamily="34" charset="0"/>
                        </a:rPr>
                        <a:t>PROPUESTA DE MODIFICACIÓN</a:t>
                      </a:r>
                      <a:endParaRPr lang="es-MX" sz="1400" dirty="0">
                        <a:solidFill>
                          <a:schemeClr val="tx1"/>
                        </a:solidFill>
                        <a:effectLst/>
                        <a:latin typeface="+mn-lt"/>
                        <a:ea typeface="Times New Roman" panose="02020603050405020304" pitchFamily="18" charset="0"/>
                        <a:cs typeface="Arial" panose="020B0604020202020204" pitchFamily="34" charset="0"/>
                      </a:endParaRPr>
                    </a:p>
                  </a:txBody>
                  <a:tcPr marL="34338" marR="34338" marT="4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687154"/>
                  </a:ext>
                </a:extLst>
              </a:tr>
              <a:tr h="4131657">
                <a:tc>
                  <a:txBody>
                    <a:bodyPr/>
                    <a:lstStyle/>
                    <a:p>
                      <a:pPr algn="just"/>
                      <a:endParaRPr lang="es-MX" sz="1400" b="1" dirty="0">
                        <a:solidFill>
                          <a:schemeClr val="tx1"/>
                        </a:solidFill>
                        <a:effectLst/>
                        <a:latin typeface="+mn-lt"/>
                        <a:ea typeface="Times New Roman" panose="02020603050405020304" pitchFamily="18" charset="0"/>
                        <a:cs typeface="Times New Roman" panose="02020603050405020304" pitchFamily="18" charset="0"/>
                      </a:endParaRPr>
                    </a:p>
                    <a:p>
                      <a:pPr algn="just"/>
                      <a:r>
                        <a:rPr lang="es-MX" sz="1400" b="1" dirty="0">
                          <a:solidFill>
                            <a:schemeClr val="tx2"/>
                          </a:solidFill>
                          <a:effectLst/>
                          <a:latin typeface="+mn-lt"/>
                          <a:ea typeface="Times New Roman" panose="02020603050405020304" pitchFamily="18" charset="0"/>
                          <a:cs typeface="Times New Roman" panose="02020603050405020304" pitchFamily="18" charset="0"/>
                        </a:rPr>
                        <a:t>ARTÍCULO 30. INTEGRACIÓN DE LA JUNTA DIRECTIVA</a:t>
                      </a:r>
                      <a:r>
                        <a:rPr lang="es-MX" sz="1400" dirty="0">
                          <a:solidFill>
                            <a:schemeClr val="tx2"/>
                          </a:solidFill>
                          <a:effectLst/>
                          <a:latin typeface="+mn-lt"/>
                          <a:ea typeface="Times New Roman" panose="02020603050405020304" pitchFamily="18" charset="0"/>
                          <a:cs typeface="Times New Roman" panose="02020603050405020304" pitchFamily="18" charset="0"/>
                        </a:rPr>
                        <a:t>. La integración de la Junta Directiva será la siguiente:</a:t>
                      </a:r>
                    </a:p>
                    <a:p>
                      <a:pPr algn="just"/>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pPr algn="just"/>
                      <a:r>
                        <a:rPr lang="es-MX" sz="1400" dirty="0">
                          <a:solidFill>
                            <a:schemeClr val="tx2"/>
                          </a:solidFill>
                          <a:effectLst/>
                          <a:latin typeface="+mn-lt"/>
                          <a:ea typeface="Times New Roman" panose="02020603050405020304" pitchFamily="18" charset="0"/>
                          <a:cs typeface="Times New Roman" panose="02020603050405020304" pitchFamily="18" charset="0"/>
                        </a:rPr>
                        <a:t>1. El Ministro de Defensa Nacional o su delegado, quien presidirá la junta directiva.</a:t>
                      </a:r>
                    </a:p>
                    <a:p>
                      <a:pPr algn="just"/>
                      <a:r>
                        <a:rPr lang="es-MX" sz="1400" dirty="0">
                          <a:solidFill>
                            <a:schemeClr val="tx2"/>
                          </a:solidFill>
                          <a:effectLst/>
                          <a:latin typeface="+mn-lt"/>
                          <a:ea typeface="Times New Roman" panose="02020603050405020304" pitchFamily="18" charset="0"/>
                          <a:cs typeface="Times New Roman" panose="02020603050405020304" pitchFamily="18" charset="0"/>
                        </a:rPr>
                        <a:t>2. Un delegado del Señor Presidente de la República de una terna propuesta por la Junta Directiva.</a:t>
                      </a:r>
                    </a:p>
                    <a:p>
                      <a:pPr algn="just"/>
                      <a:r>
                        <a:rPr lang="es-MX" sz="1400" dirty="0">
                          <a:solidFill>
                            <a:schemeClr val="tx2"/>
                          </a:solidFill>
                          <a:effectLst/>
                          <a:latin typeface="+mn-lt"/>
                          <a:ea typeface="Times New Roman" panose="02020603050405020304" pitchFamily="18" charset="0"/>
                          <a:cs typeface="Times New Roman" panose="02020603050405020304" pitchFamily="18" charset="0"/>
                        </a:rPr>
                        <a:t>3.  El Comandante General de las FF.MM. o su delegado.</a:t>
                      </a:r>
                    </a:p>
                    <a:p>
                      <a:pPr algn="just"/>
                      <a:r>
                        <a:rPr lang="es-MX" sz="1400" dirty="0">
                          <a:solidFill>
                            <a:srgbClr val="FF0000"/>
                          </a:solidFill>
                          <a:effectLst/>
                          <a:latin typeface="+mn-lt"/>
                          <a:ea typeface="Times New Roman" panose="02020603050405020304" pitchFamily="18" charset="0"/>
                          <a:cs typeface="Times New Roman" panose="02020603050405020304" pitchFamily="18" charset="0"/>
                        </a:rPr>
                        <a:t>4. El Director de la Caja de Retiro de las FF.MM, o su delegado.</a:t>
                      </a:r>
                    </a:p>
                    <a:p>
                      <a:pPr algn="just"/>
                      <a:r>
                        <a:rPr lang="es-MX" sz="1400" dirty="0">
                          <a:solidFill>
                            <a:srgbClr val="FF0000"/>
                          </a:solidFill>
                          <a:effectLst/>
                          <a:latin typeface="+mn-lt"/>
                          <a:ea typeface="Times New Roman" panose="02020603050405020304" pitchFamily="18" charset="0"/>
                          <a:cs typeface="Times New Roman" panose="02020603050405020304" pitchFamily="18" charset="0"/>
                        </a:rPr>
                        <a:t>5. Dos miembros accionistas elegidos por la Asamblea General de Accionistas.</a:t>
                      </a:r>
                    </a:p>
                    <a:p>
                      <a:pPr algn="just"/>
                      <a:r>
                        <a:rPr lang="es-MX" sz="1400" dirty="0">
                          <a:solidFill>
                            <a:srgbClr val="FF0000"/>
                          </a:solidFill>
                          <a:effectLst/>
                          <a:latin typeface="+mn-lt"/>
                          <a:ea typeface="Times New Roman" panose="02020603050405020304" pitchFamily="18" charset="0"/>
                          <a:cs typeface="Times New Roman" panose="02020603050405020304" pitchFamily="18" charset="0"/>
                        </a:rPr>
                        <a:t>6. Dos miembros independientes elegidos por la Asamblea General de Accionistas.</a:t>
                      </a:r>
                    </a:p>
                    <a:p>
                      <a:pPr algn="just"/>
                      <a:r>
                        <a:rPr lang="es-MX" sz="1400" dirty="0">
                          <a:solidFill>
                            <a:schemeClr val="tx2"/>
                          </a:solidFill>
                          <a:effectLst/>
                          <a:latin typeface="+mn-lt"/>
                          <a:ea typeface="Times New Roman" panose="02020603050405020304" pitchFamily="18" charset="0"/>
                          <a:cs typeface="Times New Roman" panose="02020603050405020304" pitchFamily="18" charset="0"/>
                        </a:rPr>
                        <a:t>7. El Representante de los accionistas particulares.</a:t>
                      </a:r>
                    </a:p>
                    <a:p>
                      <a:pPr algn="just"/>
                      <a:endParaRPr lang="es-MX" sz="1400" dirty="0">
                        <a:solidFill>
                          <a:schemeClr val="tx1"/>
                        </a:solidFill>
                        <a:effectLst/>
                        <a:latin typeface="+mn-lt"/>
                        <a:ea typeface="Times New Roman" panose="02020603050405020304" pitchFamily="18" charset="0"/>
                        <a:cs typeface="Times New Roman" panose="02020603050405020304" pitchFamily="18" charset="0"/>
                      </a:endParaRPr>
                    </a:p>
                    <a:p>
                      <a:pPr algn="just"/>
                      <a:r>
                        <a:rPr lang="es-MX" sz="1400" b="1" dirty="0">
                          <a:solidFill>
                            <a:schemeClr val="tx2"/>
                          </a:solidFill>
                          <a:effectLst/>
                          <a:latin typeface="+mn-lt"/>
                          <a:ea typeface="Times New Roman" panose="02020603050405020304" pitchFamily="18" charset="0"/>
                          <a:cs typeface="Times New Roman" panose="02020603050405020304" pitchFamily="18" charset="0"/>
                        </a:rPr>
                        <a:t>PARÁGRAFO PRIMERO</a:t>
                      </a:r>
                      <a:r>
                        <a:rPr lang="es-MX" sz="1400" dirty="0">
                          <a:solidFill>
                            <a:schemeClr val="tx2"/>
                          </a:solidFill>
                          <a:effectLst/>
                          <a:latin typeface="+mn-lt"/>
                          <a:ea typeface="Times New Roman" panose="02020603050405020304" pitchFamily="18" charset="0"/>
                          <a:cs typeface="Times New Roman" panose="02020603050405020304" pitchFamily="18" charset="0"/>
                        </a:rPr>
                        <a:t>. Los miembros de la Junta Directiva estarán sujetos al régimen de inhabilidades e incompatibilidades que establezca la Ley para este efecto. Siempre que en la Sociedad se trate de elegir a dos o más personas para integrar una misma Junta, Comisión o Cuerpo Colegiado, se aplicará el sistema del cociente electoral, conforme lo determina el artículo 197 del Código de Comercio.</a:t>
                      </a:r>
                    </a:p>
                    <a:p>
                      <a:pPr algn="just"/>
                      <a:endParaRPr lang="es-MX" sz="1400" dirty="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1" kern="1200" dirty="0">
                          <a:solidFill>
                            <a:schemeClr val="tx2"/>
                          </a:solidFill>
                          <a:effectLst/>
                          <a:latin typeface="+mn-lt"/>
                          <a:ea typeface="+mn-ea"/>
                          <a:cs typeface="Times New Roman" panose="02020603050405020304" pitchFamily="18" charset="0"/>
                        </a:rPr>
                        <a:t>PARÁGRAFO SEGUNDO.</a:t>
                      </a:r>
                      <a:r>
                        <a:rPr lang="es-ES" sz="1400" kern="1200" dirty="0">
                          <a:solidFill>
                            <a:schemeClr val="tx2"/>
                          </a:solidFill>
                          <a:effectLst/>
                          <a:latin typeface="+mn-lt"/>
                          <a:ea typeface="+mn-ea"/>
                          <a:cs typeface="Times New Roman" panose="02020603050405020304" pitchFamily="18" charset="0"/>
                        </a:rPr>
                        <a:t> </a:t>
                      </a:r>
                      <a:r>
                        <a:rPr lang="es-ES" sz="1400" kern="1200" dirty="0">
                          <a:solidFill>
                            <a:srgbClr val="FF0000"/>
                          </a:solidFill>
                          <a:effectLst/>
                          <a:latin typeface="+mn-lt"/>
                          <a:ea typeface="+mn-ea"/>
                          <a:cs typeface="Times New Roman" panose="02020603050405020304" pitchFamily="18" charset="0"/>
                        </a:rPr>
                        <a:t>Los accionistas miembros de la Junta Directiva serán elegidos para un período de dos años por la Asamblea General de Accionistas.</a:t>
                      </a:r>
                      <a:r>
                        <a:rPr lang="es-ES" sz="1400" kern="1200" dirty="0">
                          <a:solidFill>
                            <a:schemeClr val="tx2"/>
                          </a:solidFill>
                          <a:effectLst/>
                          <a:latin typeface="+mn-lt"/>
                          <a:ea typeface="+mn-ea"/>
                          <a:cs typeface="Times New Roman" panose="02020603050405020304" pitchFamily="18" charset="0"/>
                        </a:rPr>
                        <a:t> </a:t>
                      </a:r>
                      <a:r>
                        <a:rPr lang="es-ES" sz="1400" kern="1200" dirty="0">
                          <a:solidFill>
                            <a:srgbClr val="FF0000"/>
                          </a:solidFill>
                          <a:effectLst/>
                          <a:latin typeface="+mn-lt"/>
                          <a:ea typeface="+mn-ea"/>
                          <a:cs typeface="Times New Roman" panose="02020603050405020304" pitchFamily="18" charset="0"/>
                        </a:rPr>
                        <a:t>Los miembros independientes serán elegidos por la Asamblea General de Accionistas por un período de dos años, y podrán ser reelegidos  por dos periodos adicionales, cada uno de dos años. Se propenderá por la participación de género en dicho órgano.  </a:t>
                      </a:r>
                      <a:endParaRPr lang="es-MX" sz="1400" kern="1200" dirty="0">
                        <a:solidFill>
                          <a:srgbClr val="FF0000"/>
                        </a:solidFill>
                        <a:effectLst/>
                        <a:latin typeface="+mn-lt"/>
                        <a:ea typeface="+mn-ea"/>
                        <a:cs typeface="Times New Roman" panose="02020603050405020304" pitchFamily="18" charset="0"/>
                      </a:endParaRPr>
                    </a:p>
                    <a:p>
                      <a:pPr algn="just"/>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pPr algn="just"/>
                      <a:r>
                        <a:rPr lang="es-MX" sz="1400" b="1" dirty="0">
                          <a:solidFill>
                            <a:schemeClr val="tx2"/>
                          </a:solidFill>
                          <a:effectLst/>
                          <a:latin typeface="+mn-lt"/>
                          <a:ea typeface="Times New Roman" panose="02020603050405020304" pitchFamily="18" charset="0"/>
                          <a:cs typeface="Times New Roman" panose="02020603050405020304" pitchFamily="18" charset="0"/>
                        </a:rPr>
                        <a:t>PARÁGRAFO TERCERO. </a:t>
                      </a:r>
                      <a:r>
                        <a:rPr lang="es-MX" sz="1400" dirty="0">
                          <a:solidFill>
                            <a:schemeClr val="tx2"/>
                          </a:solidFill>
                          <a:effectLst/>
                          <a:latin typeface="+mn-lt"/>
                          <a:ea typeface="Times New Roman" panose="02020603050405020304" pitchFamily="18" charset="0"/>
                          <a:cs typeface="Times New Roman" panose="02020603050405020304" pitchFamily="18" charset="0"/>
                        </a:rPr>
                        <a:t>Los requisitos del miembro independiente serán definidos por la Asamblea General de Accionistas.</a:t>
                      </a:r>
                    </a:p>
                    <a:p>
                      <a:pPr algn="just"/>
                      <a:endParaRPr lang="es-MX" sz="1400" dirty="0">
                        <a:solidFill>
                          <a:schemeClr val="tx1"/>
                        </a:solidFill>
                        <a:effectLst/>
                        <a:latin typeface="+mn-lt"/>
                        <a:ea typeface="Times New Roman" panose="02020603050405020304" pitchFamily="18" charset="0"/>
                        <a:cs typeface="Times New Roman" panose="02020603050405020304" pitchFamily="18" charset="0"/>
                      </a:endParaRPr>
                    </a:p>
                  </a:txBody>
                  <a:tcPr marL="34338" marR="34338" marT="4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069595"/>
                  </a:ext>
                </a:extLst>
              </a:tr>
            </a:tbl>
          </a:graphicData>
        </a:graphic>
      </p:graphicFrame>
      <p:sp>
        <p:nvSpPr>
          <p:cNvPr id="7" name="Título 3">
            <a:extLst>
              <a:ext uri="{FF2B5EF4-FFF2-40B4-BE49-F238E27FC236}">
                <a16:creationId xmlns:a16="http://schemas.microsoft.com/office/drawing/2014/main" id="{98C37129-C57D-D0B9-0D90-6327C757E222}"/>
              </a:ext>
            </a:extLst>
          </p:cNvPr>
          <p:cNvSpPr>
            <a:spLocks noGrp="1"/>
          </p:cNvSpPr>
          <p:nvPr>
            <p:ph type="title"/>
          </p:nvPr>
        </p:nvSpPr>
        <p:spPr>
          <a:xfrm>
            <a:off x="370114" y="-295046"/>
            <a:ext cx="5050972" cy="2134731"/>
          </a:xfrm>
        </p:spPr>
        <p:txBody>
          <a:bodyPr>
            <a:normAutofit/>
          </a:bodyPr>
          <a:lstStyle/>
          <a:p>
            <a:pPr algn="ctr"/>
            <a:r>
              <a:rPr lang="es-CO" sz="2000" b="1" i="1" u="sng" dirty="0">
                <a:solidFill>
                  <a:srgbClr val="0B1B2E"/>
                </a:solidFill>
                <a:effectLst>
                  <a:outerShdw blurRad="38100" dist="38100" dir="2700000" algn="tl">
                    <a:srgbClr val="000000">
                      <a:alpha val="43137"/>
                    </a:srgbClr>
                  </a:outerShdw>
                </a:effectLst>
              </a:rPr>
              <a:t>3.   MODIFICACIÓN ARTÍCULO 30</a:t>
            </a:r>
            <a:br>
              <a:rPr lang="es-CO" sz="2000" b="1" i="1" u="sng" dirty="0">
                <a:solidFill>
                  <a:srgbClr val="0B1B2E"/>
                </a:solidFill>
                <a:effectLst>
                  <a:outerShdw blurRad="38100" dist="38100" dir="2700000" algn="tl">
                    <a:srgbClr val="000000">
                      <a:alpha val="43137"/>
                    </a:srgbClr>
                  </a:outerShdw>
                </a:effectLst>
              </a:rPr>
            </a:br>
            <a:br>
              <a:rPr lang="es-CO" sz="2000" b="1" i="1" u="sng" dirty="0">
                <a:solidFill>
                  <a:srgbClr val="0B1B2E"/>
                </a:solidFill>
                <a:effectLst>
                  <a:outerShdw blurRad="38100" dist="38100" dir="2700000" algn="tl">
                    <a:srgbClr val="000000">
                      <a:alpha val="43137"/>
                    </a:srgbClr>
                  </a:outerShdw>
                </a:effectLst>
              </a:rPr>
            </a:br>
            <a:r>
              <a:rPr lang="es-CO" sz="2000" b="1" i="1" u="sng" dirty="0">
                <a:solidFill>
                  <a:srgbClr val="0B1B2E"/>
                </a:solidFill>
                <a:effectLst>
                  <a:outerShdw blurRad="38100" dist="38100" dir="2700000" algn="tl">
                    <a:srgbClr val="000000">
                      <a:alpha val="43137"/>
                    </a:srgbClr>
                  </a:outerShdw>
                </a:effectLst>
              </a:rPr>
              <a:t>PROPUESTA 3: 9 miembros</a:t>
            </a:r>
            <a:br>
              <a:rPr lang="es-CO" sz="2000" b="1" i="1" u="sng" dirty="0">
                <a:solidFill>
                  <a:srgbClr val="0B1B2E"/>
                </a:solidFill>
                <a:effectLst>
                  <a:outerShdw blurRad="38100" dist="38100" dir="2700000" algn="tl">
                    <a:srgbClr val="000000">
                      <a:alpha val="43137"/>
                    </a:srgbClr>
                  </a:outerShdw>
                </a:effectLst>
              </a:rPr>
            </a:br>
            <a:br>
              <a:rPr lang="es-CO" sz="2000" b="1" i="1" u="sng" dirty="0">
                <a:solidFill>
                  <a:srgbClr val="0B1B2E"/>
                </a:solidFill>
                <a:effectLst>
                  <a:outerShdw blurRad="38100" dist="38100" dir="2700000" algn="tl">
                    <a:srgbClr val="000000">
                      <a:alpha val="43137"/>
                    </a:srgbClr>
                  </a:outerShdw>
                </a:effectLst>
              </a:rPr>
            </a:br>
            <a:endParaRPr lang="es-CO" sz="2000" b="1" i="1" u="sng" dirty="0">
              <a:solidFill>
                <a:srgbClr val="0B1B2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597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37A497-9E31-34DE-BDAC-2EEE7A578B41}"/>
              </a:ext>
            </a:extLst>
          </p:cNvPr>
          <p:cNvSpPr>
            <a:spLocks noGrp="1"/>
          </p:cNvSpPr>
          <p:nvPr>
            <p:ph type="title"/>
          </p:nvPr>
        </p:nvSpPr>
        <p:spPr>
          <a:xfrm>
            <a:off x="1751721" y="2107409"/>
            <a:ext cx="8410624" cy="1187557"/>
          </a:xfrm>
        </p:spPr>
        <p:txBody>
          <a:bodyPr>
            <a:normAutofit/>
          </a:bodyPr>
          <a:lstStyle/>
          <a:p>
            <a:pPr algn="ctr"/>
            <a:r>
              <a:rPr lang="es-CO" sz="3600" b="1" i="1" u="sng" dirty="0">
                <a:solidFill>
                  <a:srgbClr val="0B1B2E"/>
                </a:solidFill>
                <a:effectLst>
                  <a:outerShdw blurRad="38100" dist="38100" dir="2700000" algn="tl">
                    <a:srgbClr val="000000">
                      <a:alpha val="43137"/>
                    </a:srgbClr>
                  </a:outerShdw>
                </a:effectLst>
                <a:cs typeface="Arial" panose="020B0604020202020204" pitchFamily="34" charset="0"/>
              </a:rPr>
              <a:t>Se somete a aprobación de los accionistas</a:t>
            </a:r>
          </a:p>
        </p:txBody>
      </p:sp>
    </p:spTree>
    <p:extLst>
      <p:ext uri="{BB962C8B-B14F-4D97-AF65-F5344CB8AC3E}">
        <p14:creationId xmlns:p14="http://schemas.microsoft.com/office/powerpoint/2010/main" val="121645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0022C8AD-9C86-6813-164F-433B548DDFE3}"/>
              </a:ext>
            </a:extLst>
          </p:cNvPr>
          <p:cNvGraphicFramePr>
            <a:graphicFrameLocks noGrp="1"/>
          </p:cNvGraphicFramePr>
          <p:nvPr>
            <p:extLst>
              <p:ext uri="{D42A27DB-BD31-4B8C-83A1-F6EECF244321}">
                <p14:modId xmlns:p14="http://schemas.microsoft.com/office/powerpoint/2010/main" val="412600931"/>
              </p:ext>
            </p:extLst>
          </p:nvPr>
        </p:nvGraphicFramePr>
        <p:xfrm>
          <a:off x="813792" y="1909089"/>
          <a:ext cx="10845953" cy="2999606"/>
        </p:xfrm>
        <a:graphic>
          <a:graphicData uri="http://schemas.openxmlformats.org/drawingml/2006/table">
            <a:tbl>
              <a:tblPr firstRow="1" firstCol="1" bandRow="1"/>
              <a:tblGrid>
                <a:gridCol w="5361654">
                  <a:extLst>
                    <a:ext uri="{9D8B030D-6E8A-4147-A177-3AD203B41FA5}">
                      <a16:colId xmlns:a16="http://schemas.microsoft.com/office/drawing/2014/main" val="3689050342"/>
                    </a:ext>
                  </a:extLst>
                </a:gridCol>
                <a:gridCol w="5484299">
                  <a:extLst>
                    <a:ext uri="{9D8B030D-6E8A-4147-A177-3AD203B41FA5}">
                      <a16:colId xmlns:a16="http://schemas.microsoft.com/office/drawing/2014/main" val="1346784239"/>
                    </a:ext>
                  </a:extLst>
                </a:gridCol>
              </a:tblGrid>
              <a:tr h="395197">
                <a:tc>
                  <a:txBody>
                    <a:bodyPr/>
                    <a:lstStyle/>
                    <a:p>
                      <a:pPr algn="ctr"/>
                      <a:r>
                        <a:rPr lang="es-ES" sz="1400" b="1" dirty="0">
                          <a:solidFill>
                            <a:schemeClr val="tx2"/>
                          </a:solidFill>
                          <a:effectLst/>
                          <a:latin typeface="+mn-lt"/>
                          <a:ea typeface="Times New Roman" panose="02020603050405020304" pitchFamily="18" charset="0"/>
                          <a:cs typeface="Times New Roman" panose="02020603050405020304" pitchFamily="18" charset="0"/>
                        </a:rPr>
                        <a:t>ESTATUTOS REGISTRADOS EN CAMARA DE COMERCIO</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b="1" dirty="0">
                          <a:solidFill>
                            <a:schemeClr val="tx2"/>
                          </a:solidFill>
                          <a:effectLst/>
                          <a:latin typeface="+mn-lt"/>
                          <a:ea typeface="Times New Roman" panose="02020603050405020304" pitchFamily="18" charset="0"/>
                          <a:cs typeface="Times New Roman" panose="02020603050405020304" pitchFamily="18" charset="0"/>
                        </a:rPr>
                        <a:t>PROPUESTA DE MODIFICACIÓN</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758856"/>
                  </a:ext>
                </a:extLst>
              </a:tr>
              <a:tr h="2604409">
                <a:tc>
                  <a:txBody>
                    <a:bodyPr/>
                    <a:lstStyle/>
                    <a:p>
                      <a:pPr algn="just"/>
                      <a:r>
                        <a:rPr lang="es-ES_tradnl" sz="1400" b="1" dirty="0">
                          <a:solidFill>
                            <a:schemeClr val="tx2"/>
                          </a:solidFill>
                          <a:effectLst/>
                          <a:latin typeface="+mn-lt"/>
                          <a:ea typeface="Times New Roman" panose="02020603050405020304" pitchFamily="18" charset="0"/>
                          <a:cs typeface="Times New Roman" panose="02020603050405020304" pitchFamily="18" charset="0"/>
                        </a:rPr>
                        <a:t>ARTÍCULO 31º. REPRESENTANTE DE LOS ACCIONISTAS PARTICULARES.</a:t>
                      </a:r>
                      <a:r>
                        <a:rPr lang="es-ES_tradnl" sz="1400" dirty="0">
                          <a:solidFill>
                            <a:schemeClr val="tx2"/>
                          </a:solidFill>
                          <a:effectLst/>
                          <a:latin typeface="+mn-lt"/>
                          <a:ea typeface="Times New Roman" panose="02020603050405020304" pitchFamily="18" charset="0"/>
                          <a:cs typeface="Times New Roman" panose="02020603050405020304" pitchFamily="18" charset="0"/>
                        </a:rPr>
                        <a:t>  Las acciones tipo “B” elegirán un miembro de la Junta Directiva. Los accionistas titulares o representantes de tales acciones postularán sus candidatos, los cuales deberán ser enviados a la sociedad con siete (7) días comunes de anterioridad a la celebración de la Asamblea en donde se elija el representante de los accionistas particulares para la Junta Directiva.</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pPr algn="just"/>
                      <a:r>
                        <a:rPr lang="es-ES" sz="1400" dirty="0">
                          <a:solidFill>
                            <a:schemeClr val="tx2"/>
                          </a:solidFill>
                          <a:effectLst/>
                          <a:latin typeface="+mn-lt"/>
                          <a:ea typeface="Times New Roman" panose="02020603050405020304" pitchFamily="18" charset="0"/>
                          <a:cs typeface="Times New Roman" panose="02020603050405020304" pitchFamily="18" charset="0"/>
                        </a:rPr>
                        <a:t> </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_tradnl" sz="1400" b="1" kern="1200" dirty="0">
                          <a:solidFill>
                            <a:schemeClr val="tx2"/>
                          </a:solidFill>
                          <a:effectLst/>
                          <a:latin typeface="+mn-lt"/>
                          <a:ea typeface="+mn-ea"/>
                          <a:cs typeface="+mn-cs"/>
                        </a:rPr>
                        <a:t>ARTÍCULO 31º. REPRESENTANTE DE LOS ACCIONISTAS PARTICULARES.</a:t>
                      </a:r>
                      <a:r>
                        <a:rPr lang="es-ES_tradnl" sz="1400" kern="1200" dirty="0">
                          <a:solidFill>
                            <a:schemeClr val="tx2"/>
                          </a:solidFill>
                          <a:effectLst/>
                          <a:latin typeface="+mn-lt"/>
                          <a:ea typeface="+mn-ea"/>
                          <a:cs typeface="+mn-cs"/>
                        </a:rPr>
                        <a:t>  Las acciones tipo “B” elegirán un miembro de la Junta Directiva. </a:t>
                      </a:r>
                      <a:r>
                        <a:rPr lang="es-ES_tradnl" sz="1400" kern="1200" dirty="0">
                          <a:solidFill>
                            <a:schemeClr val="tx1">
                              <a:lumMod val="60000"/>
                              <a:lumOff val="40000"/>
                            </a:schemeClr>
                          </a:solidFill>
                          <a:effectLst/>
                          <a:latin typeface="+mn-lt"/>
                          <a:ea typeface="+mn-ea"/>
                          <a:cs typeface="+mn-cs"/>
                        </a:rPr>
                        <a:t>Éste será elegido por dos años.</a:t>
                      </a:r>
                      <a:r>
                        <a:rPr lang="es-ES_tradnl" sz="1400" kern="1200" dirty="0">
                          <a:solidFill>
                            <a:schemeClr val="tx2"/>
                          </a:solidFill>
                          <a:effectLst/>
                          <a:latin typeface="+mn-lt"/>
                          <a:ea typeface="+mn-ea"/>
                          <a:cs typeface="+mn-cs"/>
                        </a:rPr>
                        <a:t>  Los accionistas titulares o representantes de tales acciones postularán sus candidatos, los cuales deberán ser enviados a la sociedad con siete (7) días comunes de anterioridad a la celebración de la Asamblea en donde se elija el representante de los accionistas particulares para la Junta Directiva.</a:t>
                      </a:r>
                      <a:endParaRPr lang="es-MX" sz="1400" kern="1200" dirty="0">
                        <a:solidFill>
                          <a:schemeClr val="tx2"/>
                        </a:solidFill>
                        <a:effectLst/>
                        <a:latin typeface="+mn-lt"/>
                        <a:ea typeface="+mn-ea"/>
                        <a:cs typeface="+mn-cs"/>
                      </a:endParaRPr>
                    </a:p>
                    <a:p>
                      <a:pPr algn="just"/>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543283"/>
                  </a:ext>
                </a:extLst>
              </a:tr>
            </a:tbl>
          </a:graphicData>
        </a:graphic>
      </p:graphicFrame>
      <p:sp>
        <p:nvSpPr>
          <p:cNvPr id="7" name="Título 3">
            <a:extLst>
              <a:ext uri="{FF2B5EF4-FFF2-40B4-BE49-F238E27FC236}">
                <a16:creationId xmlns:a16="http://schemas.microsoft.com/office/drawing/2014/main" id="{69579617-C6C2-76D6-5600-77513A717DF7}"/>
              </a:ext>
            </a:extLst>
          </p:cNvPr>
          <p:cNvSpPr txBox="1">
            <a:spLocks/>
          </p:cNvSpPr>
          <p:nvPr/>
        </p:nvSpPr>
        <p:spPr>
          <a:xfrm>
            <a:off x="-1529464" y="-295045"/>
            <a:ext cx="8410624" cy="11875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s-CO" sz="2000" b="1" i="1" u="sng" dirty="0">
                <a:solidFill>
                  <a:srgbClr val="0B1B2E"/>
                </a:solidFill>
                <a:effectLst>
                  <a:outerShdw blurRad="38100" dist="38100" dir="2700000" algn="tl">
                    <a:srgbClr val="000000">
                      <a:alpha val="43137"/>
                    </a:srgbClr>
                  </a:outerShdw>
                </a:effectLst>
              </a:rPr>
              <a:t>4.   MODIFICACIÓN ARTÍCULO 31</a:t>
            </a:r>
          </a:p>
        </p:txBody>
      </p:sp>
    </p:spTree>
    <p:extLst>
      <p:ext uri="{BB962C8B-B14F-4D97-AF65-F5344CB8AC3E}">
        <p14:creationId xmlns:p14="http://schemas.microsoft.com/office/powerpoint/2010/main" val="244685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18AD2D0-CA56-64F3-B6DD-91E365A67029}"/>
              </a:ext>
            </a:extLst>
          </p:cNvPr>
          <p:cNvGraphicFramePr>
            <a:graphicFrameLocks noGrp="1"/>
          </p:cNvGraphicFramePr>
          <p:nvPr>
            <p:extLst>
              <p:ext uri="{D42A27DB-BD31-4B8C-83A1-F6EECF244321}">
                <p14:modId xmlns:p14="http://schemas.microsoft.com/office/powerpoint/2010/main" val="541320648"/>
              </p:ext>
            </p:extLst>
          </p:nvPr>
        </p:nvGraphicFramePr>
        <p:xfrm>
          <a:off x="337457" y="1600200"/>
          <a:ext cx="11560629" cy="4659086"/>
        </p:xfrm>
        <a:graphic>
          <a:graphicData uri="http://schemas.openxmlformats.org/drawingml/2006/table">
            <a:tbl>
              <a:tblPr firstRow="1" firstCol="1" bandRow="1"/>
              <a:tblGrid>
                <a:gridCol w="5928768">
                  <a:extLst>
                    <a:ext uri="{9D8B030D-6E8A-4147-A177-3AD203B41FA5}">
                      <a16:colId xmlns:a16="http://schemas.microsoft.com/office/drawing/2014/main" val="2219335788"/>
                    </a:ext>
                  </a:extLst>
                </a:gridCol>
                <a:gridCol w="5631861">
                  <a:extLst>
                    <a:ext uri="{9D8B030D-6E8A-4147-A177-3AD203B41FA5}">
                      <a16:colId xmlns:a16="http://schemas.microsoft.com/office/drawing/2014/main" val="3726941678"/>
                    </a:ext>
                  </a:extLst>
                </a:gridCol>
              </a:tblGrid>
              <a:tr h="345962">
                <a:tc>
                  <a:txBody>
                    <a:bodyPr/>
                    <a:lstStyle/>
                    <a:p>
                      <a:pPr algn="ctr"/>
                      <a:r>
                        <a:rPr lang="es-ES_tradnl" sz="1400" b="1" dirty="0">
                          <a:solidFill>
                            <a:schemeClr val="tx2"/>
                          </a:solidFill>
                          <a:effectLst/>
                          <a:latin typeface="+mn-lt"/>
                          <a:ea typeface="Times New Roman" panose="02020603050405020304" pitchFamily="18" charset="0"/>
                          <a:cs typeface="Times New Roman" panose="02020603050405020304" pitchFamily="18" charset="0"/>
                        </a:rPr>
                        <a:t>ESTATUTOS REGISTRADOS EN CAMARA DE COMERCIO</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_tradnl" sz="1400" b="1" dirty="0">
                          <a:solidFill>
                            <a:schemeClr val="tx2"/>
                          </a:solidFill>
                          <a:effectLst/>
                          <a:latin typeface="+mn-lt"/>
                          <a:ea typeface="Times New Roman" panose="02020603050405020304" pitchFamily="18" charset="0"/>
                          <a:cs typeface="Times New Roman" panose="02020603050405020304" pitchFamily="18" charset="0"/>
                        </a:rPr>
                        <a:t>PROPUESTA DE MODIFICACIÓN</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484433"/>
                  </a:ext>
                </a:extLst>
              </a:tr>
              <a:tr h="4313124">
                <a:tc>
                  <a:txBody>
                    <a:bodyPr/>
                    <a:lstStyle/>
                    <a:p>
                      <a:pPr algn="just"/>
                      <a:r>
                        <a:rPr lang="es-ES_tradnl" sz="1400" b="1" dirty="0">
                          <a:solidFill>
                            <a:schemeClr val="tx2"/>
                          </a:solidFill>
                          <a:effectLst/>
                          <a:latin typeface="+mn-lt"/>
                          <a:ea typeface="Times New Roman" panose="02020603050405020304" pitchFamily="18" charset="0"/>
                          <a:cs typeface="Times New Roman" panose="02020603050405020304" pitchFamily="18" charset="0"/>
                        </a:rPr>
                        <a:t>ARTÍCULO 32º. MIEMBROS INDEPENDIENTES DE LA JUNTA DIRECTIVA.</a:t>
                      </a:r>
                      <a:r>
                        <a:rPr lang="es-ES_tradnl" sz="1400" dirty="0">
                          <a:solidFill>
                            <a:schemeClr val="tx2"/>
                          </a:solidFill>
                          <a:effectLst/>
                          <a:latin typeface="+mn-lt"/>
                          <a:ea typeface="Times New Roman" panose="02020603050405020304" pitchFamily="18" charset="0"/>
                          <a:cs typeface="Times New Roman" panose="02020603050405020304" pitchFamily="18" charset="0"/>
                        </a:rPr>
                        <a:t> De lista elaborada por la Junta Directiva compuesta por un mínimo de cinco (5) candidatos, la Asamblea General de Accionistas elegirá los dos (2) miembros independientes de la Junta Directiva, los cuales deberán cumplir con los requisitos de independencia establecidos en el parágrafo del artículo 44 de la Ley 964 de 2005 o cualquier disposición que la reglamente o modifique.</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pPr algn="just"/>
                      <a:r>
                        <a:rPr lang="es-ES_tradnl" sz="1400" dirty="0">
                          <a:solidFill>
                            <a:schemeClr val="tx2"/>
                          </a:solidFill>
                          <a:effectLst/>
                          <a:latin typeface="+mn-lt"/>
                          <a:ea typeface="Times New Roman" panose="02020603050405020304" pitchFamily="18" charset="0"/>
                          <a:cs typeface="Times New Roman" panose="02020603050405020304" pitchFamily="18" charset="0"/>
                        </a:rPr>
                        <a:t> </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pPr algn="just"/>
                      <a:r>
                        <a:rPr lang="es-ES_tradnl" sz="1400" dirty="0">
                          <a:solidFill>
                            <a:schemeClr val="tx2"/>
                          </a:solidFill>
                          <a:effectLst/>
                          <a:latin typeface="+mn-lt"/>
                          <a:ea typeface="Times New Roman" panose="02020603050405020304" pitchFamily="18" charset="0"/>
                          <a:cs typeface="Times New Roman" panose="02020603050405020304" pitchFamily="18" charset="0"/>
                        </a:rPr>
                        <a:t>Los miembros de la Junta Directiva que sean elegidos como independientes se comprometerán por escrito, al aceptar la designación, a que mantendrán su condición de independientes durante el ejercicio de sus funciones. Si por algún motivo pierden esa calidad, deberán renunciar a su designación y el Presidente de la sociedad deberá convocar a reunión extraordinaria de Asamblea General de Accionistas, para que sean reemplazados de acuerdo con la una lista elaborada por la Junta Directiva de mínimo dos (2) nombres por cada puesto a proveer.</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r>
                        <a:rPr lang="es-ES_tradnl" sz="1400" b="1" dirty="0">
                          <a:solidFill>
                            <a:schemeClr val="tx2"/>
                          </a:solidFill>
                          <a:effectLst/>
                          <a:latin typeface="+mn-lt"/>
                          <a:ea typeface="Times New Roman" panose="02020603050405020304" pitchFamily="18" charset="0"/>
                          <a:cs typeface="Times New Roman" panose="02020603050405020304" pitchFamily="18" charset="0"/>
                        </a:rPr>
                        <a:t> </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_tradnl" sz="1400" b="1" kern="1200" dirty="0">
                          <a:solidFill>
                            <a:schemeClr val="tx2"/>
                          </a:solidFill>
                          <a:effectLst/>
                          <a:latin typeface="+mn-lt"/>
                          <a:ea typeface="+mn-ea"/>
                          <a:cs typeface="Times New Roman" panose="02020603050405020304" pitchFamily="18" charset="0"/>
                        </a:rPr>
                        <a:t>ARTÍCULO 32º. MIEMBROS INDEPENDIENTES DE LA JUNTA DIRECTIVA.</a:t>
                      </a:r>
                      <a:r>
                        <a:rPr lang="es-ES_tradnl" sz="1400" kern="1200" dirty="0">
                          <a:solidFill>
                            <a:schemeClr val="tx2"/>
                          </a:solidFill>
                          <a:effectLst/>
                          <a:latin typeface="+mn-lt"/>
                          <a:ea typeface="+mn-ea"/>
                          <a:cs typeface="Times New Roman" panose="02020603050405020304" pitchFamily="18" charset="0"/>
                        </a:rPr>
                        <a:t> </a:t>
                      </a:r>
                      <a:r>
                        <a:rPr lang="es-ES_tradnl" sz="1400" kern="1200" dirty="0">
                          <a:solidFill>
                            <a:schemeClr val="tx1">
                              <a:lumMod val="60000"/>
                              <a:lumOff val="40000"/>
                            </a:schemeClr>
                          </a:solidFill>
                          <a:effectLst/>
                          <a:latin typeface="+mn-lt"/>
                          <a:ea typeface="+mn-ea"/>
                          <a:cs typeface="Times New Roman" panose="02020603050405020304" pitchFamily="18" charset="0"/>
                        </a:rPr>
                        <a:t>La Asamblea General de Accionistas elegirá un</a:t>
                      </a:r>
                      <a:r>
                        <a:rPr lang="es-ES" sz="1400" kern="1200" dirty="0">
                          <a:solidFill>
                            <a:schemeClr val="tx1">
                              <a:lumMod val="60000"/>
                              <a:lumOff val="40000"/>
                            </a:schemeClr>
                          </a:solidFill>
                          <a:effectLst/>
                          <a:latin typeface="+mn-lt"/>
                          <a:ea typeface="+mn-ea"/>
                          <a:cs typeface="Times New Roman" panose="02020603050405020304" pitchFamily="18" charset="0"/>
                        </a:rPr>
                        <a:t> miembro independiente para periodos de dos años</a:t>
                      </a:r>
                      <a:r>
                        <a:rPr lang="es-ES_tradnl" sz="1400" kern="1200" dirty="0">
                          <a:solidFill>
                            <a:schemeClr val="tx1">
                              <a:lumMod val="60000"/>
                              <a:lumOff val="40000"/>
                            </a:schemeClr>
                          </a:solidFill>
                          <a:effectLst/>
                          <a:latin typeface="+mn-lt"/>
                          <a:ea typeface="+mn-ea"/>
                          <a:cs typeface="Times New Roman" panose="02020603050405020304" pitchFamily="18" charset="0"/>
                        </a:rPr>
                        <a:t>, que podrán ser prorrogables por dos períodos adicionales cada uno cuando así lo determine ese órgano en cada elección. </a:t>
                      </a:r>
                      <a:r>
                        <a:rPr lang="es-ES_tradnl" sz="1400" kern="1200" dirty="0">
                          <a:solidFill>
                            <a:schemeClr val="tx2"/>
                          </a:solidFill>
                          <a:effectLst/>
                          <a:latin typeface="+mn-lt"/>
                          <a:ea typeface="+mn-ea"/>
                          <a:cs typeface="Times New Roman" panose="02020603050405020304" pitchFamily="18" charset="0"/>
                        </a:rPr>
                        <a:t>De lista elaborada por la Junta Directiva compuesta por tres (3) candidatos, la Asamblea General de Accionistas elegirá al miembro independiente de la Junta Directiva, el cual deberá cumplir con los requisitos de independencia establecidos en el parágrafo segundo del artículo 44 de la Ley 964 de 2005 o cualquier disposición que la reglamente o modifique. Además, los requisitos para aspirar a ocupar el asiento correspondiente serán definidos por la Asamblea General de Accionistas.</a:t>
                      </a:r>
                      <a:endParaRPr lang="es-MX" sz="1400" kern="1200" dirty="0">
                        <a:solidFill>
                          <a:schemeClr val="tx2"/>
                        </a:solidFill>
                        <a:effectLst/>
                        <a:latin typeface="+mn-lt"/>
                        <a:ea typeface="+mn-ea"/>
                        <a:cs typeface="Times New Roman" panose="02020603050405020304" pitchFamily="18" charset="0"/>
                      </a:endParaRPr>
                    </a:p>
                    <a:p>
                      <a:pPr algn="just"/>
                      <a:r>
                        <a:rPr lang="es-ES_tradnl" sz="1400" kern="1200" dirty="0">
                          <a:solidFill>
                            <a:schemeClr val="tx2"/>
                          </a:solidFill>
                          <a:effectLst/>
                          <a:latin typeface="+mn-lt"/>
                          <a:ea typeface="+mn-ea"/>
                          <a:cs typeface="Times New Roman" panose="02020603050405020304" pitchFamily="18" charset="0"/>
                        </a:rPr>
                        <a:t> </a:t>
                      </a:r>
                      <a:endParaRPr lang="es-MX" sz="1400" kern="1200" dirty="0">
                        <a:solidFill>
                          <a:schemeClr val="tx2"/>
                        </a:solidFill>
                        <a:effectLst/>
                        <a:latin typeface="+mn-lt"/>
                        <a:ea typeface="+mn-ea"/>
                        <a:cs typeface="Times New Roman" panose="02020603050405020304" pitchFamily="18" charset="0"/>
                      </a:endParaRPr>
                    </a:p>
                    <a:p>
                      <a:pPr algn="just"/>
                      <a:r>
                        <a:rPr lang="es-ES_tradnl" sz="1400" kern="1200" dirty="0">
                          <a:solidFill>
                            <a:schemeClr val="tx2"/>
                          </a:solidFill>
                          <a:effectLst/>
                          <a:latin typeface="+mn-lt"/>
                          <a:ea typeface="+mn-ea"/>
                          <a:cs typeface="Times New Roman" panose="02020603050405020304" pitchFamily="18" charset="0"/>
                        </a:rPr>
                        <a:t>El miembro de la Junta Directiva que sea elegido como independiente se comprometerá por escrito, al aceptar la designación, a que mantendrá su condición de independiente durante el ejercicio de sus funciones. Si por algún motivo pierde esa calidad, deberá renunciar a su designación </a:t>
                      </a:r>
                      <a:r>
                        <a:rPr lang="es-ES_tradnl" sz="1400" kern="1200" dirty="0">
                          <a:solidFill>
                            <a:schemeClr val="tx1">
                              <a:lumMod val="60000"/>
                              <a:lumOff val="40000"/>
                            </a:schemeClr>
                          </a:solidFill>
                          <a:effectLst/>
                          <a:latin typeface="+mn-lt"/>
                          <a:ea typeface="+mn-ea"/>
                          <a:cs typeface="Times New Roman" panose="02020603050405020304" pitchFamily="18" charset="0"/>
                        </a:rPr>
                        <a:t>y se convocará a la Asamblea General de Accionistas para hacer la elección correspondiente. </a:t>
                      </a:r>
                      <a:endParaRPr lang="es-MX" sz="1400" strike="sngStrike" dirty="0">
                        <a:solidFill>
                          <a:schemeClr val="tx1">
                            <a:lumMod val="60000"/>
                            <a:lumOff val="4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6390231"/>
                  </a:ext>
                </a:extLst>
              </a:tr>
            </a:tbl>
          </a:graphicData>
        </a:graphic>
      </p:graphicFrame>
      <p:sp>
        <p:nvSpPr>
          <p:cNvPr id="7" name="Título 3">
            <a:extLst>
              <a:ext uri="{FF2B5EF4-FFF2-40B4-BE49-F238E27FC236}">
                <a16:creationId xmlns:a16="http://schemas.microsoft.com/office/drawing/2014/main" id="{44690B82-5D4D-7592-43D7-0DB5116B3E18}"/>
              </a:ext>
            </a:extLst>
          </p:cNvPr>
          <p:cNvSpPr txBox="1">
            <a:spLocks/>
          </p:cNvSpPr>
          <p:nvPr/>
        </p:nvSpPr>
        <p:spPr>
          <a:xfrm>
            <a:off x="337457" y="337457"/>
            <a:ext cx="8218714" cy="685799"/>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457200" indent="-457200" algn="ctr">
              <a:buAutoNum type="arabicPeriod" startAt="4"/>
            </a:pPr>
            <a:endParaRPr lang="es-CO" sz="2000" b="1" i="1" u="sng" dirty="0">
              <a:solidFill>
                <a:srgbClr val="0B1B2E"/>
              </a:solidFill>
              <a:effectLst>
                <a:outerShdw blurRad="38100" dist="38100" dir="2700000" algn="tl">
                  <a:srgbClr val="000000">
                    <a:alpha val="43137"/>
                  </a:srgbClr>
                </a:outerShdw>
              </a:effectLst>
            </a:endParaRPr>
          </a:p>
          <a:p>
            <a:pPr marL="457200" indent="-457200" algn="ctr">
              <a:buAutoNum type="arabicPeriod" startAt="4"/>
            </a:pPr>
            <a:endParaRPr lang="es-CO" sz="2000" b="1" i="1" u="sng" dirty="0">
              <a:solidFill>
                <a:srgbClr val="0B1B2E"/>
              </a:solidFill>
              <a:effectLst>
                <a:outerShdw blurRad="38100" dist="38100" dir="2700000" algn="tl">
                  <a:srgbClr val="000000">
                    <a:alpha val="43137"/>
                  </a:srgbClr>
                </a:outerShdw>
              </a:effectLst>
            </a:endParaRPr>
          </a:p>
          <a:p>
            <a:pPr algn="ctr"/>
            <a:r>
              <a:rPr lang="es-CO" sz="2000" b="1" i="1" u="sng" dirty="0">
                <a:solidFill>
                  <a:srgbClr val="0B1B2E"/>
                </a:solidFill>
                <a:effectLst>
                  <a:outerShdw blurRad="38100" dist="38100" dir="2700000" algn="tl">
                    <a:srgbClr val="000000">
                      <a:alpha val="43137"/>
                    </a:srgbClr>
                  </a:outerShdw>
                </a:effectLst>
              </a:rPr>
              <a:t>4. </a:t>
            </a:r>
          </a:p>
          <a:p>
            <a:pPr algn="ctr"/>
            <a:r>
              <a:rPr lang="es-CO" sz="7200" b="1" i="1" u="sng" dirty="0">
                <a:solidFill>
                  <a:srgbClr val="0B1B2E"/>
                </a:solidFill>
                <a:effectLst>
                  <a:outerShdw blurRad="38100" dist="38100" dir="2700000" algn="tl">
                    <a:srgbClr val="000000">
                      <a:alpha val="43137"/>
                    </a:srgbClr>
                  </a:outerShdw>
                </a:effectLst>
              </a:rPr>
              <a:t>5. MODIFICACIÓN ARTÍCULO 32</a:t>
            </a:r>
          </a:p>
          <a:p>
            <a:pPr algn="ctr"/>
            <a:r>
              <a:rPr lang="es-CO" sz="7200" b="1" i="1" u="sng" dirty="0">
                <a:solidFill>
                  <a:srgbClr val="0B1B2E"/>
                </a:solidFill>
                <a:effectLst>
                  <a:outerShdw blurRad="38100" dist="38100" dir="2700000" algn="tl">
                    <a:srgbClr val="000000">
                      <a:alpha val="43137"/>
                    </a:srgbClr>
                  </a:outerShdw>
                </a:effectLst>
              </a:rPr>
              <a:t> </a:t>
            </a:r>
          </a:p>
          <a:p>
            <a:pPr marL="857250" indent="-857250" algn="ctr">
              <a:buFont typeface="Arial" panose="020B0604020202020204" pitchFamily="34" charset="0"/>
              <a:buChar char="•"/>
            </a:pPr>
            <a:r>
              <a:rPr lang="es-CO" sz="7200" b="1" i="1" u="sng" dirty="0">
                <a:solidFill>
                  <a:srgbClr val="0B1B2E"/>
                </a:solidFill>
                <a:effectLst>
                  <a:outerShdw blurRad="38100" dist="38100" dir="2700000" algn="tl">
                    <a:srgbClr val="000000">
                      <a:alpha val="43137"/>
                    </a:srgbClr>
                  </a:outerShdw>
                </a:effectLst>
              </a:rPr>
              <a:t>7 miembros de JD</a:t>
            </a:r>
          </a:p>
          <a:p>
            <a:pPr algn="ctr"/>
            <a:endParaRPr lang="es-CO" sz="2000" b="1" i="1" u="sng" dirty="0">
              <a:solidFill>
                <a:srgbClr val="0B1B2E"/>
              </a:solidFill>
              <a:effectLst>
                <a:outerShdw blurRad="38100" dist="38100" dir="2700000" algn="tl">
                  <a:srgbClr val="000000">
                    <a:alpha val="43137"/>
                  </a:srgbClr>
                </a:outerShdw>
              </a:effectLst>
            </a:endParaRPr>
          </a:p>
          <a:p>
            <a:pPr algn="ctr"/>
            <a:endParaRPr lang="es-CO" sz="2000" b="1" i="1" u="sng" dirty="0">
              <a:solidFill>
                <a:srgbClr val="0B1B2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402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18AD2D0-CA56-64F3-B6DD-91E365A67029}"/>
              </a:ext>
            </a:extLst>
          </p:cNvPr>
          <p:cNvGraphicFramePr>
            <a:graphicFrameLocks noGrp="1"/>
          </p:cNvGraphicFramePr>
          <p:nvPr>
            <p:extLst>
              <p:ext uri="{D42A27DB-BD31-4B8C-83A1-F6EECF244321}">
                <p14:modId xmlns:p14="http://schemas.microsoft.com/office/powerpoint/2010/main" val="455684230"/>
              </p:ext>
            </p:extLst>
          </p:nvPr>
        </p:nvGraphicFramePr>
        <p:xfrm>
          <a:off x="337457" y="1681276"/>
          <a:ext cx="11560629" cy="4414723"/>
        </p:xfrm>
        <a:graphic>
          <a:graphicData uri="http://schemas.openxmlformats.org/drawingml/2006/table">
            <a:tbl>
              <a:tblPr firstRow="1" firstCol="1" bandRow="1"/>
              <a:tblGrid>
                <a:gridCol w="5928768">
                  <a:extLst>
                    <a:ext uri="{9D8B030D-6E8A-4147-A177-3AD203B41FA5}">
                      <a16:colId xmlns:a16="http://schemas.microsoft.com/office/drawing/2014/main" val="2219335788"/>
                    </a:ext>
                  </a:extLst>
                </a:gridCol>
                <a:gridCol w="5631861">
                  <a:extLst>
                    <a:ext uri="{9D8B030D-6E8A-4147-A177-3AD203B41FA5}">
                      <a16:colId xmlns:a16="http://schemas.microsoft.com/office/drawing/2014/main" val="3726941678"/>
                    </a:ext>
                  </a:extLst>
                </a:gridCol>
              </a:tblGrid>
              <a:tr h="351483">
                <a:tc>
                  <a:txBody>
                    <a:bodyPr/>
                    <a:lstStyle/>
                    <a:p>
                      <a:pPr algn="ctr"/>
                      <a:r>
                        <a:rPr lang="es-ES_tradnl" sz="1400" b="1" dirty="0">
                          <a:solidFill>
                            <a:schemeClr val="tx2"/>
                          </a:solidFill>
                          <a:effectLst/>
                          <a:latin typeface="+mn-lt"/>
                          <a:ea typeface="Times New Roman" panose="02020603050405020304" pitchFamily="18" charset="0"/>
                          <a:cs typeface="Times New Roman" panose="02020603050405020304" pitchFamily="18" charset="0"/>
                        </a:rPr>
                        <a:t>ESTATUTOS REGISTRADOS EN CAMARA DE COMERCIO</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_tradnl" sz="1400" b="1" dirty="0">
                          <a:solidFill>
                            <a:schemeClr val="tx2"/>
                          </a:solidFill>
                          <a:effectLst/>
                          <a:latin typeface="+mn-lt"/>
                          <a:ea typeface="Times New Roman" panose="02020603050405020304" pitchFamily="18" charset="0"/>
                          <a:cs typeface="Times New Roman" panose="02020603050405020304" pitchFamily="18" charset="0"/>
                        </a:rPr>
                        <a:t>PROPUESTA DE MODIFICACIÓN</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484433"/>
                  </a:ext>
                </a:extLst>
              </a:tr>
              <a:tr h="4063240">
                <a:tc>
                  <a:txBody>
                    <a:bodyPr/>
                    <a:lstStyle/>
                    <a:p>
                      <a:pPr algn="just"/>
                      <a:r>
                        <a:rPr lang="es-ES_tradnl" sz="1400" b="1" dirty="0">
                          <a:solidFill>
                            <a:schemeClr val="tx2"/>
                          </a:solidFill>
                          <a:effectLst/>
                          <a:latin typeface="+mn-lt"/>
                          <a:ea typeface="Times New Roman" panose="02020603050405020304" pitchFamily="18" charset="0"/>
                          <a:cs typeface="Times New Roman" panose="02020603050405020304" pitchFamily="18" charset="0"/>
                        </a:rPr>
                        <a:t>ARTÍCULO 32º. MIEMBROS INDEPENDIENTES DE LA JUNTA DIRECTIVA.</a:t>
                      </a:r>
                      <a:r>
                        <a:rPr lang="es-ES_tradnl" sz="1400" dirty="0">
                          <a:solidFill>
                            <a:schemeClr val="tx2"/>
                          </a:solidFill>
                          <a:effectLst/>
                          <a:latin typeface="+mn-lt"/>
                          <a:ea typeface="Times New Roman" panose="02020603050405020304" pitchFamily="18" charset="0"/>
                          <a:cs typeface="Times New Roman" panose="02020603050405020304" pitchFamily="18" charset="0"/>
                        </a:rPr>
                        <a:t> De lista elaborada por la Junta Directiva compuesta por un mínimo de cinco (5) candidatos, la Asamblea General de Accionistas elegirá los dos (2) miembros independientes de la Junta Directiva, los cuales deberán cumplir con los requisitos de independencia establecidos en el parágrafo del artículo 44 de la Ley 964 de 2005 o cualquier disposición que la reglamente o modifique.</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pPr algn="just"/>
                      <a:r>
                        <a:rPr lang="es-ES_tradnl" sz="1400" dirty="0">
                          <a:solidFill>
                            <a:schemeClr val="tx2"/>
                          </a:solidFill>
                          <a:effectLst/>
                          <a:latin typeface="+mn-lt"/>
                          <a:ea typeface="Times New Roman" panose="02020603050405020304" pitchFamily="18" charset="0"/>
                          <a:cs typeface="Times New Roman" panose="02020603050405020304" pitchFamily="18" charset="0"/>
                        </a:rPr>
                        <a:t> </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pPr algn="just"/>
                      <a:r>
                        <a:rPr lang="es-ES_tradnl" sz="1400" dirty="0">
                          <a:solidFill>
                            <a:schemeClr val="tx2"/>
                          </a:solidFill>
                          <a:effectLst/>
                          <a:latin typeface="+mn-lt"/>
                          <a:ea typeface="Times New Roman" panose="02020603050405020304" pitchFamily="18" charset="0"/>
                          <a:cs typeface="Times New Roman" panose="02020603050405020304" pitchFamily="18" charset="0"/>
                        </a:rPr>
                        <a:t>Los miembros de la Junta Directiva que sean elegidos como independientes se comprometerán por escrito, al aceptar la designación, a que mantendrán su condición de independientes durante el ejercicio de sus funciones. Si por algún motivo pierden esa calidad, deberán renunciar a su designación y el Presidente de la sociedad deberá convocar a reunión extraordinaria de Asamblea General de Accionistas, para que sean reemplazados de acuerdo con la una lista elaborada por la Junta Directiva de mínimo dos (2) nombres por cada puesto a proveer.</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p>
                      <a:r>
                        <a:rPr lang="es-ES_tradnl" sz="1400" b="1" dirty="0">
                          <a:solidFill>
                            <a:schemeClr val="tx2"/>
                          </a:solidFill>
                          <a:effectLst/>
                          <a:latin typeface="+mn-lt"/>
                          <a:ea typeface="Times New Roman" panose="02020603050405020304" pitchFamily="18" charset="0"/>
                          <a:cs typeface="Times New Roman" panose="02020603050405020304" pitchFamily="18" charset="0"/>
                        </a:rPr>
                        <a:t> </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_tradnl" sz="1400" b="1" kern="1200" dirty="0">
                          <a:solidFill>
                            <a:schemeClr val="tx2"/>
                          </a:solidFill>
                          <a:effectLst/>
                          <a:latin typeface="+mn-lt"/>
                          <a:ea typeface="+mn-ea"/>
                          <a:cs typeface="Times New Roman" panose="02020603050405020304" pitchFamily="18" charset="0"/>
                        </a:rPr>
                        <a:t>ARTÍCULO 32º. MIEMBROS INDEPENDIENTES DE LA JUNTA DIRECTIVA.</a:t>
                      </a:r>
                      <a:r>
                        <a:rPr lang="es-ES_tradnl" sz="1400" kern="1200" dirty="0">
                          <a:solidFill>
                            <a:schemeClr val="tx2"/>
                          </a:solidFill>
                          <a:effectLst/>
                          <a:latin typeface="+mn-lt"/>
                          <a:ea typeface="+mn-ea"/>
                          <a:cs typeface="Times New Roman" panose="02020603050405020304" pitchFamily="18" charset="0"/>
                        </a:rPr>
                        <a:t> </a:t>
                      </a:r>
                      <a:r>
                        <a:rPr lang="es-ES_tradnl" sz="1400" kern="1200" dirty="0">
                          <a:solidFill>
                            <a:schemeClr val="tx1">
                              <a:lumMod val="60000"/>
                              <a:lumOff val="40000"/>
                            </a:schemeClr>
                          </a:solidFill>
                          <a:effectLst/>
                          <a:latin typeface="+mn-lt"/>
                          <a:ea typeface="+mn-ea"/>
                          <a:cs typeface="Times New Roman" panose="02020603050405020304" pitchFamily="18" charset="0"/>
                        </a:rPr>
                        <a:t>La Asamblea General de Accionistas elegirá dos</a:t>
                      </a:r>
                      <a:r>
                        <a:rPr lang="es-ES" sz="1400" kern="1200" dirty="0">
                          <a:solidFill>
                            <a:schemeClr val="tx1">
                              <a:lumMod val="60000"/>
                              <a:lumOff val="40000"/>
                            </a:schemeClr>
                          </a:solidFill>
                          <a:effectLst/>
                          <a:latin typeface="+mn-lt"/>
                          <a:ea typeface="+mn-ea"/>
                          <a:cs typeface="Times New Roman" panose="02020603050405020304" pitchFamily="18" charset="0"/>
                        </a:rPr>
                        <a:t> miembros independientes para periodos de dos años</a:t>
                      </a:r>
                      <a:r>
                        <a:rPr lang="es-ES_tradnl" sz="1400" kern="1200" dirty="0">
                          <a:solidFill>
                            <a:schemeClr val="tx1">
                              <a:lumMod val="60000"/>
                              <a:lumOff val="40000"/>
                            </a:schemeClr>
                          </a:solidFill>
                          <a:effectLst/>
                          <a:latin typeface="+mn-lt"/>
                          <a:ea typeface="+mn-ea"/>
                          <a:cs typeface="Times New Roman" panose="02020603050405020304" pitchFamily="18" charset="0"/>
                        </a:rPr>
                        <a:t>, que podrán ser prorrogables por dos períodos adicionales cada uno cuando así lo determine ese órgano en cada elección</a:t>
                      </a:r>
                      <a:r>
                        <a:rPr lang="es-ES_tradnl" sz="1400" kern="1200" dirty="0">
                          <a:solidFill>
                            <a:schemeClr val="tx2"/>
                          </a:solidFill>
                          <a:effectLst/>
                          <a:latin typeface="+mn-lt"/>
                          <a:ea typeface="+mn-ea"/>
                          <a:cs typeface="Times New Roman" panose="02020603050405020304" pitchFamily="18" charset="0"/>
                        </a:rPr>
                        <a:t>. De lista elaborada por la Junta Directiva compuesta por cinco (5) candidatos, la Asamblea General de Accionistas elegirá a los miembros independientes de la Junta Directiva, el cual deberá cumplir con los requisitos de independencia establecidos en el parágrafo segundo del artículo 44 de la Ley 964 de 2005 o cualquier disposición que la reglamente o modifique. Además, los requisitos para aspirar a ocupar el asiento correspondiente serán definidos por la Asamblea General de Accionistas.</a:t>
                      </a:r>
                      <a:endParaRPr lang="es-MX" sz="1400" kern="1200" dirty="0">
                        <a:solidFill>
                          <a:schemeClr val="tx2"/>
                        </a:solidFill>
                        <a:effectLst/>
                        <a:latin typeface="+mn-lt"/>
                        <a:ea typeface="+mn-ea"/>
                        <a:cs typeface="Times New Roman" panose="02020603050405020304" pitchFamily="18" charset="0"/>
                      </a:endParaRPr>
                    </a:p>
                    <a:p>
                      <a:pPr algn="just"/>
                      <a:r>
                        <a:rPr lang="es-ES_tradnl" sz="1400" kern="1200" dirty="0">
                          <a:solidFill>
                            <a:schemeClr val="tx2"/>
                          </a:solidFill>
                          <a:effectLst/>
                          <a:latin typeface="+mn-lt"/>
                          <a:ea typeface="+mn-ea"/>
                          <a:cs typeface="Times New Roman" panose="02020603050405020304" pitchFamily="18" charset="0"/>
                        </a:rPr>
                        <a:t> </a:t>
                      </a:r>
                      <a:endParaRPr lang="es-MX" sz="1400" kern="1200" dirty="0">
                        <a:solidFill>
                          <a:schemeClr val="tx2"/>
                        </a:solidFill>
                        <a:effectLst/>
                        <a:latin typeface="+mn-lt"/>
                        <a:ea typeface="+mn-ea"/>
                        <a:cs typeface="Times New Roman" panose="02020603050405020304" pitchFamily="18" charset="0"/>
                      </a:endParaRPr>
                    </a:p>
                    <a:p>
                      <a:pPr algn="just"/>
                      <a:r>
                        <a:rPr lang="es-ES_tradnl" sz="1400" kern="1200" dirty="0">
                          <a:solidFill>
                            <a:schemeClr val="tx2"/>
                          </a:solidFill>
                          <a:effectLst/>
                          <a:latin typeface="+mn-lt"/>
                          <a:ea typeface="+mn-ea"/>
                          <a:cs typeface="Times New Roman" panose="02020603050405020304" pitchFamily="18" charset="0"/>
                        </a:rPr>
                        <a:t>Los miembros de la Junta Directiva que sean elegidos como independientes se comprometerán por escrito, al aceptar la designación, a que mantendrán su condición de independientes durante el ejercicio de sus funciones. Si por algún motivo pierden esa calidad, deberán renunciar a su designación </a:t>
                      </a:r>
                      <a:r>
                        <a:rPr lang="es-ES_tradnl" sz="1400" kern="1200" dirty="0">
                          <a:solidFill>
                            <a:schemeClr val="tx1">
                              <a:lumMod val="60000"/>
                              <a:lumOff val="40000"/>
                            </a:schemeClr>
                          </a:solidFill>
                          <a:effectLst/>
                          <a:latin typeface="+mn-lt"/>
                          <a:ea typeface="+mn-ea"/>
                          <a:cs typeface="Times New Roman" panose="02020603050405020304" pitchFamily="18" charset="0"/>
                        </a:rPr>
                        <a:t>y se convocará a la Asamblea General de Accionistas para hacer la elección correspondiente. </a:t>
                      </a:r>
                      <a:endParaRPr lang="es-MX" sz="1400" dirty="0">
                        <a:solidFill>
                          <a:schemeClr val="tx1">
                            <a:lumMod val="60000"/>
                            <a:lumOff val="40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6390231"/>
                  </a:ext>
                </a:extLst>
              </a:tr>
            </a:tbl>
          </a:graphicData>
        </a:graphic>
      </p:graphicFrame>
      <p:sp>
        <p:nvSpPr>
          <p:cNvPr id="7" name="Título 3">
            <a:extLst>
              <a:ext uri="{FF2B5EF4-FFF2-40B4-BE49-F238E27FC236}">
                <a16:creationId xmlns:a16="http://schemas.microsoft.com/office/drawing/2014/main" id="{44690B82-5D4D-7592-43D7-0DB5116B3E18}"/>
              </a:ext>
            </a:extLst>
          </p:cNvPr>
          <p:cNvSpPr txBox="1">
            <a:spLocks/>
          </p:cNvSpPr>
          <p:nvPr/>
        </p:nvSpPr>
        <p:spPr>
          <a:xfrm>
            <a:off x="337457" y="337457"/>
            <a:ext cx="8218714" cy="685799"/>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457200" indent="-457200" algn="ctr">
              <a:buAutoNum type="arabicPeriod" startAt="4"/>
            </a:pPr>
            <a:endParaRPr lang="es-CO" sz="2000" b="1" i="1" u="sng" dirty="0">
              <a:solidFill>
                <a:srgbClr val="0B1B2E"/>
              </a:solidFill>
              <a:effectLst>
                <a:outerShdw blurRad="38100" dist="38100" dir="2700000" algn="tl">
                  <a:srgbClr val="000000">
                    <a:alpha val="43137"/>
                  </a:srgbClr>
                </a:outerShdw>
              </a:effectLst>
            </a:endParaRPr>
          </a:p>
          <a:p>
            <a:pPr marL="457200" indent="-457200" algn="ctr">
              <a:buAutoNum type="arabicPeriod" startAt="4"/>
            </a:pPr>
            <a:endParaRPr lang="es-CO" sz="2000" b="1" i="1" u="sng" dirty="0">
              <a:solidFill>
                <a:srgbClr val="0B1B2E"/>
              </a:solidFill>
              <a:effectLst>
                <a:outerShdw blurRad="38100" dist="38100" dir="2700000" algn="tl">
                  <a:srgbClr val="000000">
                    <a:alpha val="43137"/>
                  </a:srgbClr>
                </a:outerShdw>
              </a:effectLst>
            </a:endParaRPr>
          </a:p>
          <a:p>
            <a:pPr algn="ctr"/>
            <a:r>
              <a:rPr lang="es-CO" sz="2000" b="1" i="1" u="sng" dirty="0">
                <a:solidFill>
                  <a:srgbClr val="0B1B2E"/>
                </a:solidFill>
                <a:effectLst>
                  <a:outerShdw blurRad="38100" dist="38100" dir="2700000" algn="tl">
                    <a:srgbClr val="000000">
                      <a:alpha val="43137"/>
                    </a:srgbClr>
                  </a:outerShdw>
                </a:effectLst>
              </a:rPr>
              <a:t>4. </a:t>
            </a:r>
          </a:p>
          <a:p>
            <a:pPr algn="ctr"/>
            <a:r>
              <a:rPr lang="es-CO" sz="7200" b="1" i="1" u="sng" dirty="0">
                <a:solidFill>
                  <a:srgbClr val="0B1B2E"/>
                </a:solidFill>
                <a:effectLst>
                  <a:outerShdw blurRad="38100" dist="38100" dir="2700000" algn="tl">
                    <a:srgbClr val="000000">
                      <a:alpha val="43137"/>
                    </a:srgbClr>
                  </a:outerShdw>
                </a:effectLst>
              </a:rPr>
              <a:t>5. MODIFICACIÓN ARTÍCULO 32</a:t>
            </a:r>
          </a:p>
          <a:p>
            <a:pPr algn="ctr"/>
            <a:r>
              <a:rPr lang="es-CO" sz="7200" b="1" i="1" u="sng" dirty="0">
                <a:solidFill>
                  <a:srgbClr val="0B1B2E"/>
                </a:solidFill>
                <a:effectLst>
                  <a:outerShdw blurRad="38100" dist="38100" dir="2700000" algn="tl">
                    <a:srgbClr val="000000">
                      <a:alpha val="43137"/>
                    </a:srgbClr>
                  </a:outerShdw>
                </a:effectLst>
              </a:rPr>
              <a:t> </a:t>
            </a:r>
          </a:p>
          <a:p>
            <a:pPr marL="857250" indent="-857250" algn="ctr">
              <a:buFont typeface="Arial" panose="020B0604020202020204" pitchFamily="34" charset="0"/>
              <a:buChar char="•"/>
            </a:pPr>
            <a:r>
              <a:rPr lang="es-CO" sz="7200" b="1" i="1" u="sng" dirty="0">
                <a:solidFill>
                  <a:srgbClr val="0B1B2E"/>
                </a:solidFill>
                <a:effectLst>
                  <a:outerShdw blurRad="38100" dist="38100" dir="2700000" algn="tl">
                    <a:srgbClr val="000000">
                      <a:alpha val="43137"/>
                    </a:srgbClr>
                  </a:outerShdw>
                </a:effectLst>
              </a:rPr>
              <a:t>9 miembros de JD</a:t>
            </a:r>
          </a:p>
          <a:p>
            <a:pPr algn="ctr"/>
            <a:endParaRPr lang="es-CO" sz="2000" b="1" i="1" u="sng" dirty="0">
              <a:solidFill>
                <a:srgbClr val="0B1B2E"/>
              </a:solidFill>
              <a:effectLst>
                <a:outerShdw blurRad="38100" dist="38100" dir="2700000" algn="tl">
                  <a:srgbClr val="000000">
                    <a:alpha val="43137"/>
                  </a:srgbClr>
                </a:outerShdw>
              </a:effectLst>
            </a:endParaRPr>
          </a:p>
          <a:p>
            <a:pPr algn="ctr"/>
            <a:endParaRPr lang="es-CO" sz="2000" b="1" i="1" u="sng" dirty="0">
              <a:solidFill>
                <a:srgbClr val="0B1B2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730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37A497-9E31-34DE-BDAC-2EEE7A578B41}"/>
              </a:ext>
            </a:extLst>
          </p:cNvPr>
          <p:cNvSpPr>
            <a:spLocks noGrp="1"/>
          </p:cNvSpPr>
          <p:nvPr>
            <p:ph type="title"/>
          </p:nvPr>
        </p:nvSpPr>
        <p:spPr>
          <a:xfrm>
            <a:off x="1751721" y="2107409"/>
            <a:ext cx="8410624" cy="1187557"/>
          </a:xfrm>
        </p:spPr>
        <p:txBody>
          <a:bodyPr>
            <a:normAutofit/>
          </a:bodyPr>
          <a:lstStyle/>
          <a:p>
            <a:pPr algn="ctr"/>
            <a:r>
              <a:rPr lang="es-CO" sz="3600" b="1" i="1" u="sng" dirty="0">
                <a:solidFill>
                  <a:srgbClr val="0B1B2E"/>
                </a:solidFill>
                <a:effectLst>
                  <a:outerShdw blurRad="38100" dist="38100" dir="2700000" algn="tl">
                    <a:srgbClr val="000000">
                      <a:alpha val="43137"/>
                    </a:srgbClr>
                  </a:outerShdw>
                </a:effectLst>
                <a:cs typeface="Arial" panose="020B0604020202020204" pitchFamily="34" charset="0"/>
              </a:rPr>
              <a:t>Se somete a aprobación de los accionistas</a:t>
            </a:r>
          </a:p>
        </p:txBody>
      </p:sp>
    </p:spTree>
    <p:extLst>
      <p:ext uri="{BB962C8B-B14F-4D97-AF65-F5344CB8AC3E}">
        <p14:creationId xmlns:p14="http://schemas.microsoft.com/office/powerpoint/2010/main" val="257671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3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37A497-9E31-34DE-BDAC-2EEE7A578B41}"/>
              </a:ext>
            </a:extLst>
          </p:cNvPr>
          <p:cNvSpPr>
            <a:spLocks noGrp="1"/>
          </p:cNvSpPr>
          <p:nvPr>
            <p:ph type="title"/>
          </p:nvPr>
        </p:nvSpPr>
        <p:spPr/>
        <p:txBody>
          <a:bodyPr>
            <a:normAutofit/>
          </a:bodyPr>
          <a:lstStyle/>
          <a:p>
            <a:pPr algn="ctr"/>
            <a:r>
              <a:rPr lang="es-CO" sz="3600" b="1" i="1" u="sng" dirty="0">
                <a:solidFill>
                  <a:srgbClr val="0B1B2E"/>
                </a:solidFill>
                <a:effectLst>
                  <a:outerShdw blurRad="38100" dist="38100" dir="2700000" algn="tl">
                    <a:srgbClr val="000000">
                      <a:alpha val="43137"/>
                    </a:srgbClr>
                  </a:outerShdw>
                </a:effectLst>
                <a:cs typeface="Arial" panose="020B0604020202020204" pitchFamily="34" charset="0"/>
              </a:rPr>
              <a:t>1. MODIFICACIÓN RAZÓN SOCIAL</a:t>
            </a:r>
          </a:p>
        </p:txBody>
      </p:sp>
      <p:graphicFrame>
        <p:nvGraphicFramePr>
          <p:cNvPr id="6" name="Tabla 5">
            <a:extLst>
              <a:ext uri="{FF2B5EF4-FFF2-40B4-BE49-F238E27FC236}">
                <a16:creationId xmlns:a16="http://schemas.microsoft.com/office/drawing/2014/main" id="{B03B82E0-F948-5FD9-BBFE-CC70D1F6965F}"/>
              </a:ext>
            </a:extLst>
          </p:cNvPr>
          <p:cNvGraphicFramePr>
            <a:graphicFrameLocks noGrp="1"/>
          </p:cNvGraphicFramePr>
          <p:nvPr>
            <p:extLst>
              <p:ext uri="{D42A27DB-BD31-4B8C-83A1-F6EECF244321}">
                <p14:modId xmlns:p14="http://schemas.microsoft.com/office/powerpoint/2010/main" val="788733424"/>
              </p:ext>
            </p:extLst>
          </p:nvPr>
        </p:nvGraphicFramePr>
        <p:xfrm>
          <a:off x="891602" y="2185391"/>
          <a:ext cx="10769600" cy="2449846"/>
        </p:xfrm>
        <a:graphic>
          <a:graphicData uri="http://schemas.openxmlformats.org/drawingml/2006/table">
            <a:tbl>
              <a:tblPr firstRow="1" firstCol="1" bandRow="1"/>
              <a:tblGrid>
                <a:gridCol w="4915670">
                  <a:extLst>
                    <a:ext uri="{9D8B030D-6E8A-4147-A177-3AD203B41FA5}">
                      <a16:colId xmlns:a16="http://schemas.microsoft.com/office/drawing/2014/main" val="2196425248"/>
                    </a:ext>
                  </a:extLst>
                </a:gridCol>
                <a:gridCol w="5853930">
                  <a:extLst>
                    <a:ext uri="{9D8B030D-6E8A-4147-A177-3AD203B41FA5}">
                      <a16:colId xmlns:a16="http://schemas.microsoft.com/office/drawing/2014/main" val="2658003584"/>
                    </a:ext>
                  </a:extLst>
                </a:gridCol>
              </a:tblGrid>
              <a:tr h="833326">
                <a:tc>
                  <a:txBody>
                    <a:bodyPr/>
                    <a:lstStyle/>
                    <a:p>
                      <a:pPr algn="ctr">
                        <a:lnSpc>
                          <a:spcPct val="107000"/>
                        </a:lnSpc>
                      </a:pPr>
                      <a:r>
                        <a:rPr lang="es-AR"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ESTATUTOS REGISTRADOS EN CÁMARA DE COMERCIO</a:t>
                      </a:r>
                      <a:endParaRPr lang="es-MX"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s-ES_tradnl"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PROPUESTA DE MODIFICACIÓN</a:t>
                      </a:r>
                      <a:endParaRPr lang="es-MX"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875505"/>
                  </a:ext>
                </a:extLst>
              </a:tr>
              <a:tr h="1289553">
                <a:tc>
                  <a:txBody>
                    <a:bodyPr/>
                    <a:lstStyle/>
                    <a:p>
                      <a:pPr algn="just">
                        <a:lnSpc>
                          <a:spcPct val="107000"/>
                        </a:lnSpc>
                      </a:pPr>
                      <a:r>
                        <a:rPr lang="es-ES_tradnl"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ARTÍCULO 1º.</a:t>
                      </a:r>
                      <a:r>
                        <a:rPr lang="es-ES_tradnl" sz="2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RAZON SOCIAL</a:t>
                      </a:r>
                      <a:r>
                        <a:rPr lang="es-ES_tradnl" sz="2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La sociedad se denomina </a:t>
                      </a:r>
                      <a:r>
                        <a:rPr lang="es-ES_tradnl"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SOCIEDAD TEQUENDAMA S.A.</a:t>
                      </a:r>
                      <a:endParaRPr lang="es-MX"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pPr>
                      <a:endParaRPr lang="es-ES_tradnl"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pPr>
                      <a:r>
                        <a:rPr lang="es-ES_tradnl"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ARTÍCULO 1º</a:t>
                      </a:r>
                      <a:r>
                        <a:rPr lang="es-ES_tradnl" sz="2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RAZON SOCIAL</a:t>
                      </a:r>
                      <a:r>
                        <a:rPr lang="es-ES_tradnl" sz="2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La sociedad se denomina </a:t>
                      </a:r>
                      <a:r>
                        <a:rPr lang="es-ES_tradnl" sz="2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SOCIEDAD HOTELERA TEQUENDAMA S.A.</a:t>
                      </a:r>
                      <a:endParaRPr lang="es-MX"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pPr>
                      <a:r>
                        <a:rPr lang="es-ES_tradnl" sz="2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MX"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158904"/>
                  </a:ext>
                </a:extLst>
              </a:tr>
            </a:tbl>
          </a:graphicData>
        </a:graphic>
      </p:graphicFrame>
    </p:spTree>
    <p:extLst>
      <p:ext uri="{BB962C8B-B14F-4D97-AF65-F5344CB8AC3E}">
        <p14:creationId xmlns:p14="http://schemas.microsoft.com/office/powerpoint/2010/main" val="318828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37A497-9E31-34DE-BDAC-2EEE7A578B41}"/>
              </a:ext>
            </a:extLst>
          </p:cNvPr>
          <p:cNvSpPr>
            <a:spLocks noGrp="1"/>
          </p:cNvSpPr>
          <p:nvPr>
            <p:ph type="title"/>
          </p:nvPr>
        </p:nvSpPr>
        <p:spPr>
          <a:xfrm>
            <a:off x="1751721" y="2107409"/>
            <a:ext cx="8410624" cy="1187557"/>
          </a:xfrm>
        </p:spPr>
        <p:txBody>
          <a:bodyPr>
            <a:normAutofit/>
          </a:bodyPr>
          <a:lstStyle/>
          <a:p>
            <a:pPr algn="ctr"/>
            <a:r>
              <a:rPr lang="es-CO" sz="3600" b="1" i="1" u="sng" dirty="0">
                <a:solidFill>
                  <a:srgbClr val="0B1B2E"/>
                </a:solidFill>
                <a:effectLst>
                  <a:outerShdw blurRad="38100" dist="38100" dir="2700000" algn="tl">
                    <a:srgbClr val="000000">
                      <a:alpha val="43137"/>
                    </a:srgbClr>
                  </a:outerShdw>
                </a:effectLst>
                <a:cs typeface="Arial" panose="020B0604020202020204" pitchFamily="34" charset="0"/>
              </a:rPr>
              <a:t>Se somete a aprobación de los accionistas</a:t>
            </a:r>
          </a:p>
        </p:txBody>
      </p:sp>
    </p:spTree>
    <p:extLst>
      <p:ext uri="{BB962C8B-B14F-4D97-AF65-F5344CB8AC3E}">
        <p14:creationId xmlns:p14="http://schemas.microsoft.com/office/powerpoint/2010/main" val="265402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37A497-9E31-34DE-BDAC-2EEE7A578B41}"/>
              </a:ext>
            </a:extLst>
          </p:cNvPr>
          <p:cNvSpPr>
            <a:spLocks noGrp="1"/>
          </p:cNvSpPr>
          <p:nvPr>
            <p:ph type="title"/>
          </p:nvPr>
        </p:nvSpPr>
        <p:spPr>
          <a:xfrm>
            <a:off x="1890688" y="1024502"/>
            <a:ext cx="8410624" cy="1187557"/>
          </a:xfrm>
        </p:spPr>
        <p:txBody>
          <a:bodyPr>
            <a:normAutofit/>
          </a:bodyPr>
          <a:lstStyle/>
          <a:p>
            <a:pPr algn="ctr"/>
            <a:r>
              <a:rPr lang="es-CO" sz="2000" b="1" i="1" u="sng" dirty="0">
                <a:solidFill>
                  <a:srgbClr val="0B1B2E"/>
                </a:solidFill>
                <a:effectLst>
                  <a:outerShdw blurRad="38100" dist="38100" dir="2700000" algn="tl">
                    <a:srgbClr val="000000">
                      <a:alpha val="43137"/>
                    </a:srgbClr>
                  </a:outerShdw>
                </a:effectLst>
              </a:rPr>
              <a:t>OBJETO SOCIAL</a:t>
            </a:r>
            <a:br>
              <a:rPr lang="es-CO" sz="2000" b="1" i="1" u="sng" dirty="0">
                <a:solidFill>
                  <a:srgbClr val="0B1B2E"/>
                </a:solidFill>
                <a:effectLst>
                  <a:outerShdw blurRad="38100" dist="38100" dir="2700000" algn="tl">
                    <a:srgbClr val="000000">
                      <a:alpha val="43137"/>
                    </a:srgbClr>
                  </a:outerShdw>
                </a:effectLst>
              </a:rPr>
            </a:br>
            <a:br>
              <a:rPr lang="es-CO" sz="2000" b="1" i="1" u="sng" dirty="0">
                <a:solidFill>
                  <a:srgbClr val="0B1B2E"/>
                </a:solidFill>
                <a:effectLst>
                  <a:outerShdw blurRad="38100" dist="38100" dir="2700000" algn="tl">
                    <a:srgbClr val="000000">
                      <a:alpha val="43137"/>
                    </a:srgbClr>
                  </a:outerShdw>
                </a:effectLst>
              </a:rPr>
            </a:br>
            <a:r>
              <a:rPr lang="es-CO" sz="2000" b="1" i="1" u="sng" dirty="0">
                <a:solidFill>
                  <a:srgbClr val="0B1B2E"/>
                </a:solidFill>
                <a:effectLst>
                  <a:outerShdw blurRad="38100" dist="38100" dir="2700000" algn="tl">
                    <a:srgbClr val="000000">
                      <a:alpha val="43137"/>
                    </a:srgbClr>
                  </a:outerShdw>
                </a:effectLst>
              </a:rPr>
              <a:t>LEY 83 DE 1947</a:t>
            </a:r>
          </a:p>
        </p:txBody>
      </p:sp>
      <p:sp>
        <p:nvSpPr>
          <p:cNvPr id="5" name="CuadroTexto 4">
            <a:extLst>
              <a:ext uri="{FF2B5EF4-FFF2-40B4-BE49-F238E27FC236}">
                <a16:creationId xmlns:a16="http://schemas.microsoft.com/office/drawing/2014/main" id="{8DDDE2FC-7ADB-DE8F-F80D-711853180D21}"/>
              </a:ext>
            </a:extLst>
          </p:cNvPr>
          <p:cNvSpPr txBox="1"/>
          <p:nvPr/>
        </p:nvSpPr>
        <p:spPr>
          <a:xfrm>
            <a:off x="982546" y="2686311"/>
            <a:ext cx="10226907"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333333"/>
                </a:solidFill>
                <a:effectLst/>
                <a:uLnTx/>
                <a:uFillTx/>
                <a:ea typeface="+mn-ea"/>
                <a:cs typeface="+mn-cs"/>
              </a:rPr>
              <a:t>ARTÍCULO 1°. </a:t>
            </a:r>
            <a:r>
              <a:rPr kumimoji="0" lang="es-MX" sz="1800" b="0" i="0" u="none" strike="noStrike" kern="1200" cap="none" spc="0" normalizeH="0" baseline="0" noProof="0" dirty="0">
                <a:ln>
                  <a:noFill/>
                </a:ln>
                <a:solidFill>
                  <a:srgbClr val="333333"/>
                </a:solidFill>
                <a:effectLst/>
                <a:uLnTx/>
                <a:uFillTx/>
                <a:ea typeface="+mn-ea"/>
                <a:cs typeface="+mn-cs"/>
              </a:rPr>
              <a:t>Autorizase a la Caja de Retiro de las Fuerzas Militares para contratar un empréstito interno o externo hasta por la suma de diez millones de pesos, o su equivalente en dólares, con destino a la construcción de un hotel en los terrenos de su propiedad, en el sitio de San Diego, en Bogotá. Asimismo, autorizase a la misma entidad para constituir una o varias compañías comerciales que tengan por </a:t>
            </a:r>
            <a:r>
              <a:rPr kumimoji="0" lang="es-MX" sz="1800" b="1" i="0" u="sng" strike="noStrike" kern="1200" cap="none" spc="0" normalizeH="0" baseline="0" noProof="0" dirty="0">
                <a:ln>
                  <a:noFill/>
                </a:ln>
                <a:solidFill>
                  <a:srgbClr val="333333"/>
                </a:solidFill>
                <a:effectLst/>
                <a:uLnTx/>
                <a:uFillTx/>
                <a:ea typeface="+mn-ea"/>
                <a:cs typeface="+mn-cs"/>
              </a:rPr>
              <a:t>objeto la realización de la misma obra y su administración</a:t>
            </a:r>
            <a:r>
              <a:rPr kumimoji="0" lang="es-MX" sz="1800" b="0" i="0" u="none" strike="noStrike" kern="1200" cap="none" spc="0" normalizeH="0" baseline="0" noProof="0" dirty="0">
                <a:ln>
                  <a:noFill/>
                </a:ln>
                <a:solidFill>
                  <a:srgbClr val="333333"/>
                </a:solidFill>
                <a:effectLst/>
                <a:uLnTx/>
                <a:uFillTx/>
                <a:ea typeface="+mn-ea"/>
                <a:cs typeface="+mn-cs"/>
              </a:rPr>
              <a:t>, en las cuales la Caja de Retiro aportará un capital no inferior, en ningún caso, al cincuenta y dos por ciento (52%).</a:t>
            </a:r>
            <a:endParaRPr kumimoji="0" lang="es-MX" sz="1800" b="0" i="0" u="none" strike="noStrike" kern="1200" cap="none" spc="0" normalizeH="0" baseline="0" noProof="0" dirty="0">
              <a:ln>
                <a:noFill/>
              </a:ln>
              <a:solidFill>
                <a:srgbClr val="C00000"/>
              </a:solidFill>
              <a:effectLst/>
              <a:uLnTx/>
              <a:uFillTx/>
              <a:ea typeface="+mn-ea"/>
              <a:cs typeface="+mn-cs"/>
            </a:endParaRPr>
          </a:p>
        </p:txBody>
      </p:sp>
    </p:spTree>
    <p:extLst>
      <p:ext uri="{BB962C8B-B14F-4D97-AF65-F5344CB8AC3E}">
        <p14:creationId xmlns:p14="http://schemas.microsoft.com/office/powerpoint/2010/main" val="166966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37A497-9E31-34DE-BDAC-2EEE7A578B41}"/>
              </a:ext>
            </a:extLst>
          </p:cNvPr>
          <p:cNvSpPr>
            <a:spLocks noGrp="1"/>
          </p:cNvSpPr>
          <p:nvPr>
            <p:ph type="title"/>
          </p:nvPr>
        </p:nvSpPr>
        <p:spPr>
          <a:xfrm>
            <a:off x="718456" y="121253"/>
            <a:ext cx="6444343" cy="1187557"/>
          </a:xfrm>
        </p:spPr>
        <p:txBody>
          <a:bodyPr>
            <a:normAutofit/>
          </a:bodyPr>
          <a:lstStyle/>
          <a:p>
            <a:pPr algn="ctr"/>
            <a:r>
              <a:rPr lang="es-CO" sz="1800" b="1" i="1" u="sng" dirty="0">
                <a:solidFill>
                  <a:srgbClr val="0B1B2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ADICIONAR EL OBJETO (arts. 5° y 6° estatutos)</a:t>
            </a:r>
          </a:p>
        </p:txBody>
      </p:sp>
      <p:sp>
        <p:nvSpPr>
          <p:cNvPr id="3" name="CuadroTexto 2">
            <a:extLst>
              <a:ext uri="{FF2B5EF4-FFF2-40B4-BE49-F238E27FC236}">
                <a16:creationId xmlns:a16="http://schemas.microsoft.com/office/drawing/2014/main" id="{D6E3C31A-54C1-8037-362B-5EE33F23A1E3}"/>
              </a:ext>
            </a:extLst>
          </p:cNvPr>
          <p:cNvSpPr txBox="1"/>
          <p:nvPr/>
        </p:nvSpPr>
        <p:spPr>
          <a:xfrm>
            <a:off x="878344" y="1666544"/>
            <a:ext cx="9966960" cy="4185761"/>
          </a:xfrm>
          <a:prstGeom prst="rect">
            <a:avLst/>
          </a:prstGeom>
          <a:noFill/>
        </p:spPr>
        <p:txBody>
          <a:bodyPr wrap="square" anchor="ctr">
            <a:spAutoFit/>
          </a:bodyPr>
          <a:lstStyle/>
          <a:p>
            <a:pPr marL="228600" marR="0" lvl="0" indent="0" algn="just" defTabSz="914400" rtl="0" eaLnBrk="1" fontAlgn="auto" latinLnBrk="0" hangingPunct="1">
              <a:lnSpc>
                <a:spcPct val="100000"/>
              </a:lnSpc>
              <a:spcBef>
                <a:spcPts val="0"/>
              </a:spcBef>
              <a:spcAft>
                <a:spcPts val="0"/>
              </a:spcAft>
              <a:buClrTx/>
              <a:buSzTx/>
              <a:buFontTx/>
              <a:buNone/>
              <a:tabLst>
                <a:tab pos="5257800" algn="l"/>
              </a:tabLst>
              <a:defRPr/>
            </a:pPr>
            <a:r>
              <a:rPr kumimoji="0" lang="es-ES"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La gestión de activos empresariales tangibles o intangibles, propios o de terceros, ubicados en Colombia o en el exterior, partiendo de su tradicional actividad hotelera.</a:t>
            </a:r>
            <a:endParaRPr kumimoji="0" lang="es-MX"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Tx/>
              <a:buNone/>
              <a:tabLst>
                <a:tab pos="5257800" algn="l"/>
              </a:tabLst>
              <a:defRPr/>
            </a:pPr>
            <a:r>
              <a:rPr kumimoji="0" lang="es-ES_tradnl"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En el desarrollo de su objeto social, la SOCIEDAD HOTELERA TEQUENDAMA S.A.  podrá ejecutar, con sujeción a las normas generales y especiales que regulen cada caso, todos los actos, contratos y operaciones que tengan relación con las actividades del sector turístico y hotelería, gestión inmobiliaria, servicios de operación logística integral, servicio de alimentación, así como, sus complementarios y/o conexos que generen valor y provean soluciones articuladoras a las entidades del sector defensa, y empresas públicas y privadas, fortaleciendo su colaboración para fomentar sinergias interinstitucionales y empresariales.</a:t>
            </a:r>
            <a:endParaRPr kumimoji="0" lang="es-MX"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Tx/>
              <a:buNone/>
              <a:tabLst>
                <a:tab pos="5257800" algn="l"/>
              </a:tabLst>
              <a:defRPr/>
            </a:pPr>
            <a:r>
              <a:rPr kumimoji="0" lang="es-ES_tradnl"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Las actividades del sector turístico incluyen alojamiento, servicios de bares y restaurantes, gastronomía, eventos empresariales y sociales, convenciones, eventos, transporte y demás servicios asociados. </a:t>
            </a:r>
            <a:endParaRPr kumimoji="0" lang="es-MX"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Tx/>
              <a:buNone/>
              <a:tabLst>
                <a:tab pos="5257800" algn="l"/>
              </a:tabLst>
              <a:defRPr/>
            </a:pPr>
            <a:r>
              <a:rPr kumimoji="0" lang="es-ES_tradnl"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Dentro de la gestión inmobiliaria, la Sociedad podrá realizar consultorías, asesorías, estructuración y desarrollo de proyectos de infraestructura física y tecnológica, gerencia, administración, comercialización, explotación, operación y mantenimiento de activos y demás servicios asociados.</a:t>
            </a:r>
            <a:endParaRPr kumimoji="0" lang="es-MX"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Tx/>
              <a:buNone/>
              <a:tabLst>
                <a:tab pos="5257800" algn="l"/>
              </a:tabLst>
              <a:defRPr/>
            </a:pPr>
            <a:r>
              <a:rPr kumimoji="0" lang="es-ES_tradnl"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Dentro de la operación logística, se ejecutarán todas las actividades complementarias y conexas asociadas a dicha operación, directas o indirectas; entre ellas, organización de eventos, campañas de comunicación, manejo de imagen, material de divulgación, alojamiento, alimentación, transporte, entre otras.</a:t>
            </a:r>
            <a:endParaRPr kumimoji="0" lang="es-MX"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Tx/>
              <a:buNone/>
              <a:tabLst>
                <a:tab pos="5257800" algn="l"/>
              </a:tabLst>
              <a:defRPr/>
            </a:pPr>
            <a:r>
              <a:rPr kumimoji="0" lang="es-ES_tradnl"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En desarrollo de su objeto la sociedad podrá realizar inversiones, promover y gestionar negocios, asociarse o ser accionista de otras sociedades públicas o privadas nacionales o extranjeras, pudiendo tener participación en las mismas. Así, mismo, generar alianzas para el diseño y ejecución de proyectos y el suministro de bienes o servicios relacionados, directa o indirectamente, con su objeto.</a:t>
            </a:r>
            <a:endParaRPr kumimoji="0" lang="es-MX"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228600" marR="0" lvl="0" indent="0" algn="just" defTabSz="914400" rtl="0" eaLnBrk="1" fontAlgn="auto" latinLnBrk="0" hangingPunct="1">
              <a:lnSpc>
                <a:spcPct val="100000"/>
              </a:lnSpc>
              <a:spcBef>
                <a:spcPts val="0"/>
              </a:spcBef>
              <a:spcAft>
                <a:spcPts val="0"/>
              </a:spcAft>
              <a:buClrTx/>
              <a:buSzTx/>
              <a:buFontTx/>
              <a:buNone/>
              <a:tabLst>
                <a:tab pos="5257800" algn="l"/>
              </a:tabLst>
              <a:defRPr/>
            </a:pPr>
            <a:r>
              <a:rPr kumimoji="0" lang="es-ES"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Finalmente, se ha propuesto ha propuesto incluir la denominación del representante legal como presidente en el decreto.</a:t>
            </a:r>
            <a:endParaRPr kumimoji="0" lang="es-MX" sz="1400" b="0" i="0" u="none" strike="noStrike" kern="15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53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37A497-9E31-34DE-BDAC-2EEE7A578B41}"/>
              </a:ext>
            </a:extLst>
          </p:cNvPr>
          <p:cNvSpPr>
            <a:spLocks noGrp="1"/>
          </p:cNvSpPr>
          <p:nvPr>
            <p:ph type="title"/>
          </p:nvPr>
        </p:nvSpPr>
        <p:spPr>
          <a:xfrm>
            <a:off x="1751721" y="2107409"/>
            <a:ext cx="8410624" cy="1187557"/>
          </a:xfrm>
        </p:spPr>
        <p:txBody>
          <a:bodyPr>
            <a:normAutofit/>
          </a:bodyPr>
          <a:lstStyle/>
          <a:p>
            <a:pPr algn="ctr"/>
            <a:r>
              <a:rPr lang="es-CO" sz="3600" b="1" i="1" u="sng" dirty="0">
                <a:solidFill>
                  <a:srgbClr val="0B1B2E"/>
                </a:solidFill>
                <a:effectLst>
                  <a:outerShdw blurRad="38100" dist="38100" dir="2700000" algn="tl">
                    <a:srgbClr val="000000">
                      <a:alpha val="43137"/>
                    </a:srgbClr>
                  </a:outerShdw>
                </a:effectLst>
                <a:cs typeface="Arial" panose="020B0604020202020204" pitchFamily="34" charset="0"/>
              </a:rPr>
              <a:t>Se somete a aprobación de los accionistas</a:t>
            </a:r>
          </a:p>
        </p:txBody>
      </p:sp>
    </p:spTree>
    <p:extLst>
      <p:ext uri="{BB962C8B-B14F-4D97-AF65-F5344CB8AC3E}">
        <p14:creationId xmlns:p14="http://schemas.microsoft.com/office/powerpoint/2010/main" val="238037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37A497-9E31-34DE-BDAC-2EEE7A578B41}"/>
              </a:ext>
            </a:extLst>
          </p:cNvPr>
          <p:cNvSpPr>
            <a:spLocks noGrp="1"/>
          </p:cNvSpPr>
          <p:nvPr>
            <p:ph type="title"/>
          </p:nvPr>
        </p:nvSpPr>
        <p:spPr>
          <a:xfrm>
            <a:off x="555018" y="2721428"/>
            <a:ext cx="10864096" cy="1034143"/>
          </a:xfrm>
        </p:spPr>
        <p:txBody>
          <a:bodyPr>
            <a:normAutofit fontScale="90000"/>
          </a:bodyPr>
          <a:lstStyle/>
          <a:p>
            <a:pPr algn="ctr"/>
            <a:br>
              <a:rPr lang="es-CO" sz="3600" b="1" i="1" u="sng" dirty="0">
                <a:solidFill>
                  <a:srgbClr val="0B1B2E"/>
                </a:solidFill>
                <a:effectLst>
                  <a:outerShdw blurRad="38100" dist="38100" dir="2700000" algn="tl">
                    <a:srgbClr val="000000">
                      <a:alpha val="43137"/>
                    </a:srgbClr>
                  </a:outerShdw>
                </a:effectLst>
                <a:cs typeface="Arial" panose="020B0604020202020204" pitchFamily="34" charset="0"/>
              </a:rPr>
            </a:br>
            <a:r>
              <a:rPr lang="es-CO" sz="3600" b="1" i="1" u="sng" dirty="0">
                <a:solidFill>
                  <a:srgbClr val="0B1B2E"/>
                </a:solidFill>
                <a:effectLst>
                  <a:outerShdw blurRad="38100" dist="38100" dir="2700000" algn="tl">
                    <a:srgbClr val="000000">
                      <a:alpha val="43137"/>
                    </a:srgbClr>
                  </a:outerShdw>
                </a:effectLst>
                <a:cs typeface="Arial" panose="020B0604020202020204" pitchFamily="34" charset="0"/>
              </a:rPr>
              <a:t>PROPUESTAS MODIFICACIÓN ARTÍCULO 30</a:t>
            </a:r>
          </a:p>
        </p:txBody>
      </p:sp>
    </p:spTree>
    <p:extLst>
      <p:ext uri="{BB962C8B-B14F-4D97-AF65-F5344CB8AC3E}">
        <p14:creationId xmlns:p14="http://schemas.microsoft.com/office/powerpoint/2010/main" val="205775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37A497-9E31-34DE-BDAC-2EEE7A578B41}"/>
              </a:ext>
            </a:extLst>
          </p:cNvPr>
          <p:cNvSpPr>
            <a:spLocks noGrp="1"/>
          </p:cNvSpPr>
          <p:nvPr>
            <p:ph type="title"/>
          </p:nvPr>
        </p:nvSpPr>
        <p:spPr>
          <a:xfrm>
            <a:off x="-1529464" y="-295045"/>
            <a:ext cx="8410624" cy="1187557"/>
          </a:xfrm>
        </p:spPr>
        <p:txBody>
          <a:bodyPr>
            <a:normAutofit/>
          </a:bodyPr>
          <a:lstStyle/>
          <a:p>
            <a:pPr algn="ctr"/>
            <a:r>
              <a:rPr lang="es-CO" sz="2000" b="1" i="1" u="sng" dirty="0">
                <a:solidFill>
                  <a:srgbClr val="0B1B2E"/>
                </a:solidFill>
                <a:effectLst>
                  <a:outerShdw blurRad="38100" dist="38100" dir="2700000" algn="tl">
                    <a:srgbClr val="000000">
                      <a:alpha val="43137"/>
                    </a:srgbClr>
                  </a:outerShdw>
                </a:effectLst>
              </a:rPr>
              <a:t>3.   MODIFICACIÓN ARTÍCULO 30</a:t>
            </a:r>
          </a:p>
        </p:txBody>
      </p:sp>
      <p:graphicFrame>
        <p:nvGraphicFramePr>
          <p:cNvPr id="2" name="Tabla 1">
            <a:extLst>
              <a:ext uri="{FF2B5EF4-FFF2-40B4-BE49-F238E27FC236}">
                <a16:creationId xmlns:a16="http://schemas.microsoft.com/office/drawing/2014/main" id="{270D6A2E-728C-6758-1CE0-7D7FFA1D9E9A}"/>
              </a:ext>
            </a:extLst>
          </p:cNvPr>
          <p:cNvGraphicFramePr>
            <a:graphicFrameLocks noGrp="1"/>
          </p:cNvGraphicFramePr>
          <p:nvPr>
            <p:extLst>
              <p:ext uri="{D42A27DB-BD31-4B8C-83A1-F6EECF244321}">
                <p14:modId xmlns:p14="http://schemas.microsoft.com/office/powerpoint/2010/main" val="2405598469"/>
              </p:ext>
            </p:extLst>
          </p:nvPr>
        </p:nvGraphicFramePr>
        <p:xfrm>
          <a:off x="261257" y="1137238"/>
          <a:ext cx="11517086" cy="4735924"/>
        </p:xfrm>
        <a:graphic>
          <a:graphicData uri="http://schemas.openxmlformats.org/drawingml/2006/table">
            <a:tbl>
              <a:tblPr firstRow="1" firstCol="1" bandRow="1"/>
              <a:tblGrid>
                <a:gridCol w="11517086">
                  <a:extLst>
                    <a:ext uri="{9D8B030D-6E8A-4147-A177-3AD203B41FA5}">
                      <a16:colId xmlns:a16="http://schemas.microsoft.com/office/drawing/2014/main" val="1969300353"/>
                    </a:ext>
                  </a:extLst>
                </a:gridCol>
              </a:tblGrid>
              <a:tr h="622456">
                <a:tc>
                  <a:txBody>
                    <a:bodyPr/>
                    <a:lstStyle/>
                    <a:p>
                      <a:pPr algn="ctr">
                        <a:lnSpc>
                          <a:spcPct val="107000"/>
                        </a:lnSpc>
                      </a:pPr>
                      <a:endParaRPr lang="es-AR" sz="1200" b="1" kern="1200" dirty="0">
                        <a:solidFill>
                          <a:schemeClr val="tx2"/>
                        </a:solidFill>
                        <a:effectLst/>
                        <a:latin typeface="+mn-lt"/>
                        <a:ea typeface="Times New Roman" panose="02020603050405020304" pitchFamily="18" charset="0"/>
                        <a:cs typeface="Arial" panose="020B0604020202020204" pitchFamily="34" charset="0"/>
                      </a:endParaRPr>
                    </a:p>
                    <a:p>
                      <a:pPr algn="ctr">
                        <a:lnSpc>
                          <a:spcPct val="107000"/>
                        </a:lnSpc>
                      </a:pPr>
                      <a:r>
                        <a:rPr lang="es-AR" sz="1200" b="1" kern="1200" dirty="0">
                          <a:solidFill>
                            <a:schemeClr val="tx2"/>
                          </a:solidFill>
                          <a:effectLst/>
                          <a:latin typeface="+mn-lt"/>
                          <a:ea typeface="Times New Roman" panose="02020603050405020304" pitchFamily="18" charset="0"/>
                          <a:cs typeface="Arial" panose="020B0604020202020204" pitchFamily="34" charset="0"/>
                        </a:rPr>
                        <a:t>ESTATUTOS REGISTRADOS EN CÁMARA DE COMERCIO</a:t>
                      </a:r>
                      <a:endParaRPr lang="es-MX" sz="1200" dirty="0">
                        <a:solidFill>
                          <a:schemeClr val="tx2"/>
                        </a:solidFill>
                        <a:effectLst/>
                        <a:latin typeface="+mn-lt"/>
                        <a:ea typeface="Times New Roman" panose="02020603050405020304" pitchFamily="18" charset="0"/>
                        <a:cs typeface="Arial" panose="020B0604020202020204" pitchFamily="34" charset="0"/>
                      </a:endParaRPr>
                    </a:p>
                  </a:txBody>
                  <a:tcPr marL="34338" marR="34338" marT="4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569751"/>
                  </a:ext>
                </a:extLst>
              </a:tr>
              <a:tr h="4113468">
                <a:tc>
                  <a:txBody>
                    <a:bodyPr/>
                    <a:lstStyle/>
                    <a:p>
                      <a:pPr algn="just">
                        <a:lnSpc>
                          <a:spcPct val="107000"/>
                        </a:lnSpc>
                      </a:pPr>
                      <a:r>
                        <a:rPr lang="es-MX" sz="1200" b="1" dirty="0">
                          <a:solidFill>
                            <a:schemeClr val="tx2"/>
                          </a:solidFill>
                          <a:effectLst/>
                          <a:latin typeface="+mn-lt"/>
                          <a:ea typeface="Calibri" panose="020F0502020204030204" pitchFamily="34" charset="0"/>
                          <a:cs typeface="Arial" panose="020B0604020202020204" pitchFamily="34" charset="0"/>
                        </a:rPr>
                        <a:t>ARTÍCULO 30º. INTEGRACIÓN DE LA JUNTA DIRECTIVA. </a:t>
                      </a:r>
                      <a:r>
                        <a:rPr lang="es-MX" sz="1200" dirty="0">
                          <a:solidFill>
                            <a:schemeClr val="tx2"/>
                          </a:solidFill>
                          <a:effectLst/>
                          <a:latin typeface="+mn-lt"/>
                          <a:ea typeface="Calibri" panose="020F0502020204030204" pitchFamily="34" charset="0"/>
                          <a:cs typeface="Arial" panose="020B0604020202020204" pitchFamily="34" charset="0"/>
                        </a:rPr>
                        <a:t>La Junta Directiva se integrará por nueve (9) miembros quienes serán (i) titulares de un cargo determinado (o sus delegados) y (</a:t>
                      </a:r>
                      <a:r>
                        <a:rPr lang="es-MX" sz="1200" dirty="0" err="1">
                          <a:solidFill>
                            <a:schemeClr val="tx2"/>
                          </a:solidFill>
                          <a:effectLst/>
                          <a:latin typeface="+mn-lt"/>
                          <a:ea typeface="Calibri" panose="020F0502020204030204" pitchFamily="34" charset="0"/>
                          <a:cs typeface="Arial" panose="020B0604020202020204" pitchFamily="34" charset="0"/>
                        </a:rPr>
                        <a:t>ii</a:t>
                      </a:r>
                      <a:r>
                        <a:rPr lang="es-MX" sz="1200" dirty="0">
                          <a:solidFill>
                            <a:schemeClr val="tx2"/>
                          </a:solidFill>
                          <a:effectLst/>
                          <a:latin typeface="+mn-lt"/>
                          <a:ea typeface="Calibri" panose="020F0502020204030204" pitchFamily="34" charset="0"/>
                          <a:cs typeface="Arial" panose="020B0604020202020204" pitchFamily="34" charset="0"/>
                        </a:rPr>
                        <a:t>) elegidos por la Asamblea General de Accionistas, para periodos de dos (2) años, pudiendo ser reelegidos una vez más, para un máximo de dos periodos consecutivos. </a:t>
                      </a:r>
                    </a:p>
                    <a:p>
                      <a:pPr algn="just">
                        <a:lnSpc>
                          <a:spcPct val="107000"/>
                        </a:lnSpc>
                      </a:pPr>
                      <a:r>
                        <a:rPr lang="es-MX" sz="1200" dirty="0">
                          <a:solidFill>
                            <a:schemeClr val="tx2"/>
                          </a:solidFill>
                          <a:effectLst/>
                          <a:latin typeface="+mn-lt"/>
                          <a:ea typeface="Calibri" panose="020F0502020204030204" pitchFamily="34" charset="0"/>
                          <a:cs typeface="Arial" panose="020B0604020202020204" pitchFamily="34" charset="0"/>
                        </a:rPr>
                        <a:t>Los miembros de la Junta Directiva estarán sujetos al régimen de inhabilidades e incompatibilidades que establezca la Ley para este efecto. </a:t>
                      </a:r>
                    </a:p>
                    <a:p>
                      <a:pPr algn="just">
                        <a:lnSpc>
                          <a:spcPct val="107000"/>
                        </a:lnSpc>
                      </a:pPr>
                      <a:r>
                        <a:rPr lang="es-MX" sz="1200" dirty="0">
                          <a:solidFill>
                            <a:schemeClr val="tx2"/>
                          </a:solidFill>
                          <a:effectLst/>
                          <a:latin typeface="+mn-lt"/>
                          <a:ea typeface="Calibri" panose="020F0502020204030204" pitchFamily="34" charset="0"/>
                          <a:cs typeface="Arial" panose="020B0604020202020204" pitchFamily="34" charset="0"/>
                        </a:rPr>
                        <a:t>La integración de la Junta Directiva será la siguiente: </a:t>
                      </a:r>
                    </a:p>
                    <a:p>
                      <a:pPr algn="just">
                        <a:lnSpc>
                          <a:spcPct val="107000"/>
                        </a:lnSpc>
                      </a:pPr>
                      <a:r>
                        <a:rPr lang="es-MX" sz="1200" dirty="0">
                          <a:solidFill>
                            <a:schemeClr val="tx2"/>
                          </a:solidFill>
                          <a:effectLst/>
                          <a:latin typeface="+mn-lt"/>
                          <a:ea typeface="Calibri" panose="020F0502020204030204" pitchFamily="34" charset="0"/>
                          <a:cs typeface="Arial" panose="020B0604020202020204" pitchFamily="34" charset="0"/>
                        </a:rPr>
                        <a:t>1. El Ministro de Defensa Nacional o su delegado, quien será su Presidente. </a:t>
                      </a:r>
                    </a:p>
                    <a:p>
                      <a:pPr algn="just">
                        <a:lnSpc>
                          <a:spcPct val="107000"/>
                        </a:lnSpc>
                      </a:pPr>
                      <a:r>
                        <a:rPr lang="es-MX" sz="1200" dirty="0">
                          <a:solidFill>
                            <a:schemeClr val="tx2"/>
                          </a:solidFill>
                          <a:effectLst/>
                          <a:latin typeface="+mn-lt"/>
                          <a:ea typeface="Calibri" panose="020F0502020204030204" pitchFamily="34" charset="0"/>
                          <a:cs typeface="Arial" panose="020B0604020202020204" pitchFamily="34" charset="0"/>
                        </a:rPr>
                        <a:t>2. Un delegado del Señor Presidente de la República de una terna propuesta por la Junta Directiva. </a:t>
                      </a:r>
                    </a:p>
                    <a:p>
                      <a:pPr algn="just">
                        <a:lnSpc>
                          <a:spcPct val="107000"/>
                        </a:lnSpc>
                      </a:pPr>
                      <a:r>
                        <a:rPr lang="es-MX" sz="1200" dirty="0">
                          <a:solidFill>
                            <a:schemeClr val="tx2"/>
                          </a:solidFill>
                          <a:effectLst/>
                          <a:latin typeface="+mn-lt"/>
                          <a:ea typeface="Calibri" panose="020F0502020204030204" pitchFamily="34" charset="0"/>
                          <a:cs typeface="Arial" panose="020B0604020202020204" pitchFamily="34" charset="0"/>
                        </a:rPr>
                        <a:t>3. El Comandante de las FF.MM. o su delegado. </a:t>
                      </a:r>
                    </a:p>
                    <a:p>
                      <a:pPr algn="just">
                        <a:lnSpc>
                          <a:spcPct val="107000"/>
                        </a:lnSpc>
                      </a:pPr>
                      <a:r>
                        <a:rPr lang="es-MX" sz="1200" dirty="0">
                          <a:solidFill>
                            <a:schemeClr val="tx2"/>
                          </a:solidFill>
                          <a:effectLst/>
                          <a:latin typeface="+mn-lt"/>
                          <a:ea typeface="Calibri" panose="020F0502020204030204" pitchFamily="34" charset="0"/>
                          <a:cs typeface="Arial" panose="020B0604020202020204" pitchFamily="34" charset="0"/>
                        </a:rPr>
                        <a:t>4. El Director de la Caja de Retiro de las FF.MM. o su delegado. </a:t>
                      </a:r>
                    </a:p>
                    <a:p>
                      <a:pPr algn="just">
                        <a:lnSpc>
                          <a:spcPct val="107000"/>
                        </a:lnSpc>
                      </a:pPr>
                      <a:r>
                        <a:rPr lang="es-MX" sz="1200" dirty="0">
                          <a:solidFill>
                            <a:schemeClr val="tx2"/>
                          </a:solidFill>
                          <a:effectLst/>
                          <a:latin typeface="+mn-lt"/>
                          <a:ea typeface="Calibri" panose="020F0502020204030204" pitchFamily="34" charset="0"/>
                          <a:cs typeface="Arial" panose="020B0604020202020204" pitchFamily="34" charset="0"/>
                        </a:rPr>
                        <a:t>5. El Presidente de la Industria Militar o su delegado. </a:t>
                      </a:r>
                    </a:p>
                    <a:p>
                      <a:pPr algn="just">
                        <a:lnSpc>
                          <a:spcPct val="107000"/>
                        </a:lnSpc>
                      </a:pPr>
                      <a:r>
                        <a:rPr lang="es-MX" sz="1200" dirty="0">
                          <a:solidFill>
                            <a:schemeClr val="tx2"/>
                          </a:solidFill>
                          <a:effectLst/>
                          <a:latin typeface="+mn-lt"/>
                          <a:ea typeface="Calibri" panose="020F0502020204030204" pitchFamily="34" charset="0"/>
                          <a:cs typeface="Arial" panose="020B0604020202020204" pitchFamily="34" charset="0"/>
                        </a:rPr>
                        <a:t>6. El Director de la Agencia Logística de las FF.MM. o su delegado. </a:t>
                      </a:r>
                    </a:p>
                    <a:p>
                      <a:pPr algn="just">
                        <a:lnSpc>
                          <a:spcPct val="107000"/>
                        </a:lnSpc>
                      </a:pPr>
                      <a:r>
                        <a:rPr lang="es-MX" sz="1200" dirty="0">
                          <a:solidFill>
                            <a:schemeClr val="tx2"/>
                          </a:solidFill>
                          <a:effectLst/>
                          <a:latin typeface="+mn-lt"/>
                          <a:ea typeface="Calibri" panose="020F0502020204030204" pitchFamily="34" charset="0"/>
                          <a:cs typeface="Arial" panose="020B0604020202020204" pitchFamily="34" charset="0"/>
                        </a:rPr>
                        <a:t>7. El Representante de los accionistas particulares. </a:t>
                      </a:r>
                    </a:p>
                    <a:p>
                      <a:pPr algn="just">
                        <a:lnSpc>
                          <a:spcPct val="107000"/>
                        </a:lnSpc>
                      </a:pPr>
                      <a:r>
                        <a:rPr lang="es-MX" sz="1200" dirty="0">
                          <a:solidFill>
                            <a:schemeClr val="tx2"/>
                          </a:solidFill>
                          <a:effectLst/>
                          <a:latin typeface="+mn-lt"/>
                          <a:ea typeface="Calibri" panose="020F0502020204030204" pitchFamily="34" charset="0"/>
                          <a:cs typeface="Arial" panose="020B0604020202020204" pitchFamily="34" charset="0"/>
                        </a:rPr>
                        <a:t>8. Dos miembros independientes. </a:t>
                      </a:r>
                    </a:p>
                    <a:p>
                      <a:pPr algn="just">
                        <a:lnSpc>
                          <a:spcPct val="107000"/>
                        </a:lnSpc>
                      </a:pPr>
                      <a:r>
                        <a:rPr lang="es-MX" sz="1200" dirty="0">
                          <a:solidFill>
                            <a:schemeClr val="tx2"/>
                          </a:solidFill>
                          <a:effectLst/>
                          <a:latin typeface="+mn-lt"/>
                          <a:ea typeface="Calibri" panose="020F0502020204030204" pitchFamily="34" charset="0"/>
                          <a:cs typeface="Arial" panose="020B0604020202020204" pitchFamily="34" charset="0"/>
                        </a:rPr>
                        <a:t> </a:t>
                      </a:r>
                    </a:p>
                    <a:p>
                      <a:pPr algn="just">
                        <a:lnSpc>
                          <a:spcPct val="107000"/>
                        </a:lnSpc>
                      </a:pPr>
                      <a:r>
                        <a:rPr lang="es-MX" sz="1200" b="1" dirty="0">
                          <a:solidFill>
                            <a:schemeClr val="tx2"/>
                          </a:solidFill>
                          <a:effectLst/>
                          <a:latin typeface="+mn-lt"/>
                          <a:ea typeface="Calibri" panose="020F0502020204030204" pitchFamily="34" charset="0"/>
                          <a:cs typeface="Arial" panose="020B0604020202020204" pitchFamily="34" charset="0"/>
                        </a:rPr>
                        <a:t>PARAGRAFO PRIMERO: </a:t>
                      </a:r>
                      <a:r>
                        <a:rPr lang="es-MX" sz="1200" dirty="0">
                          <a:solidFill>
                            <a:schemeClr val="tx2"/>
                          </a:solidFill>
                          <a:effectLst/>
                          <a:latin typeface="+mn-lt"/>
                          <a:ea typeface="Calibri" panose="020F0502020204030204" pitchFamily="34" charset="0"/>
                          <a:cs typeface="Arial" panose="020B0604020202020204" pitchFamily="34" charset="0"/>
                        </a:rPr>
                        <a:t>Siempre que en la Sociedad se trate de elegir a dos o más personas para integrar una misma Junta, Comisión o Cuerpo Colegiado, se aplicará el sistema del cociente electoral, conforme lo determine el artículo 197 del Código de Comercio</a:t>
                      </a:r>
                      <a:r>
                        <a:rPr lang="es-MX" sz="1200" b="1" dirty="0">
                          <a:solidFill>
                            <a:schemeClr val="tx2"/>
                          </a:solidFill>
                          <a:effectLst/>
                          <a:latin typeface="+mn-lt"/>
                          <a:ea typeface="Calibri" panose="020F0502020204030204" pitchFamily="34" charset="0"/>
                          <a:cs typeface="Arial" panose="020B0604020202020204" pitchFamily="34" charset="0"/>
                        </a:rPr>
                        <a:t>. </a:t>
                      </a:r>
                      <a:endParaRPr lang="es-MX" sz="1200" dirty="0">
                        <a:solidFill>
                          <a:schemeClr val="tx2"/>
                        </a:solidFill>
                        <a:effectLst/>
                        <a:latin typeface="+mn-lt"/>
                        <a:ea typeface="Calibri" panose="020F0502020204030204" pitchFamily="34" charset="0"/>
                        <a:cs typeface="Arial" panose="020B0604020202020204" pitchFamily="34" charset="0"/>
                      </a:endParaRPr>
                    </a:p>
                    <a:p>
                      <a:pPr algn="just">
                        <a:lnSpc>
                          <a:spcPct val="107000"/>
                        </a:lnSpc>
                      </a:pPr>
                      <a:r>
                        <a:rPr lang="es-ES" sz="1200" b="1" dirty="0">
                          <a:solidFill>
                            <a:schemeClr val="tx2"/>
                          </a:solidFill>
                          <a:effectLst/>
                          <a:latin typeface="+mn-lt"/>
                          <a:ea typeface="Times New Roman" panose="02020603050405020304" pitchFamily="18" charset="0"/>
                          <a:cs typeface="Arial" panose="020B0604020202020204" pitchFamily="34" charset="0"/>
                        </a:rPr>
                        <a:t>PARÁGRAFO SEGUNDO. </a:t>
                      </a:r>
                      <a:r>
                        <a:rPr lang="es-ES" sz="1200" dirty="0">
                          <a:solidFill>
                            <a:schemeClr val="tx2"/>
                          </a:solidFill>
                          <a:effectLst/>
                          <a:latin typeface="+mn-lt"/>
                          <a:ea typeface="Times New Roman" panose="02020603050405020304" pitchFamily="18" charset="0"/>
                          <a:cs typeface="Arial" panose="020B0604020202020204" pitchFamily="34" charset="0"/>
                        </a:rPr>
                        <a:t>La integración de la Junta Directiva, la elección de sus miembros y el manejo de la transferencia del conocimiento entre sus representantes se sujetará a las siguientes condiciones: (i) su conformación en todo caso será por un número impar de miembros principales; (</a:t>
                      </a:r>
                      <a:r>
                        <a:rPr lang="es-ES" sz="1200" dirty="0" err="1">
                          <a:solidFill>
                            <a:schemeClr val="tx2"/>
                          </a:solidFill>
                          <a:effectLst/>
                          <a:latin typeface="+mn-lt"/>
                          <a:ea typeface="Times New Roman" panose="02020603050405020304" pitchFamily="18" charset="0"/>
                          <a:cs typeface="Arial" panose="020B0604020202020204" pitchFamily="34" charset="0"/>
                        </a:rPr>
                        <a:t>ii</a:t>
                      </a:r>
                      <a:r>
                        <a:rPr lang="es-ES" sz="1200" dirty="0">
                          <a:solidFill>
                            <a:schemeClr val="tx2"/>
                          </a:solidFill>
                          <a:effectLst/>
                          <a:latin typeface="+mn-lt"/>
                          <a:ea typeface="Times New Roman" panose="02020603050405020304" pitchFamily="18" charset="0"/>
                          <a:cs typeface="Arial" panose="020B0604020202020204" pitchFamily="34" charset="0"/>
                        </a:rPr>
                        <a:t>) la Junta contará en su conformación con miembros independientes; (</a:t>
                      </a:r>
                      <a:r>
                        <a:rPr lang="es-ES" sz="1200" dirty="0" err="1">
                          <a:solidFill>
                            <a:schemeClr val="tx2"/>
                          </a:solidFill>
                          <a:effectLst/>
                          <a:latin typeface="+mn-lt"/>
                          <a:ea typeface="Times New Roman" panose="02020603050405020304" pitchFamily="18" charset="0"/>
                          <a:cs typeface="Arial" panose="020B0604020202020204" pitchFamily="34" charset="0"/>
                        </a:rPr>
                        <a:t>iii</a:t>
                      </a:r>
                      <a:r>
                        <a:rPr lang="es-ES" sz="1200" dirty="0">
                          <a:solidFill>
                            <a:schemeClr val="tx2"/>
                          </a:solidFill>
                          <a:effectLst/>
                          <a:latin typeface="+mn-lt"/>
                          <a:ea typeface="Times New Roman" panose="02020603050405020304" pitchFamily="18" charset="0"/>
                          <a:cs typeface="Arial" panose="020B0604020202020204" pitchFamily="34" charset="0"/>
                        </a:rPr>
                        <a:t>) se buscará en su conformación la paridad de género y el cumplimiento de lo establecido en las normas que desarrollan el asunto y el Plan Nacional de Desarrollo que corresponda; (</a:t>
                      </a:r>
                      <a:r>
                        <a:rPr lang="es-ES" sz="1200" dirty="0" err="1">
                          <a:solidFill>
                            <a:schemeClr val="tx2"/>
                          </a:solidFill>
                          <a:effectLst/>
                          <a:latin typeface="+mn-lt"/>
                          <a:ea typeface="Times New Roman" panose="02020603050405020304" pitchFamily="18" charset="0"/>
                          <a:cs typeface="Arial" panose="020B0604020202020204" pitchFamily="34" charset="0"/>
                        </a:rPr>
                        <a:t>iv</a:t>
                      </a:r>
                      <a:r>
                        <a:rPr lang="es-ES" sz="1200" dirty="0">
                          <a:solidFill>
                            <a:schemeClr val="tx2"/>
                          </a:solidFill>
                          <a:effectLst/>
                          <a:latin typeface="+mn-lt"/>
                          <a:ea typeface="Times New Roman" panose="02020603050405020304" pitchFamily="18" charset="0"/>
                          <a:cs typeface="Arial" panose="020B0604020202020204" pitchFamily="34" charset="0"/>
                        </a:rPr>
                        <a:t>) y se asegurará la correcta transferencia del conocimiento entre los representantes de la Junta. </a:t>
                      </a:r>
                      <a:endParaRPr lang="es-MX" sz="1200" dirty="0">
                        <a:solidFill>
                          <a:schemeClr val="tx2"/>
                        </a:solidFill>
                        <a:effectLst/>
                        <a:latin typeface="+mn-lt"/>
                        <a:ea typeface="Times New Roman" panose="02020603050405020304" pitchFamily="18" charset="0"/>
                        <a:cs typeface="Arial" panose="020B0604020202020204" pitchFamily="34" charset="0"/>
                      </a:endParaRPr>
                    </a:p>
                  </a:txBody>
                  <a:tcPr marL="34338" marR="34338" marT="4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99547"/>
                  </a:ext>
                </a:extLst>
              </a:tr>
            </a:tbl>
          </a:graphicData>
        </a:graphic>
      </p:graphicFrame>
    </p:spTree>
    <p:extLst>
      <p:ext uri="{BB962C8B-B14F-4D97-AF65-F5344CB8AC3E}">
        <p14:creationId xmlns:p14="http://schemas.microsoft.com/office/powerpoint/2010/main" val="144313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979BEBA9-5E41-B630-25EB-86632FF23731}"/>
              </a:ext>
            </a:extLst>
          </p:cNvPr>
          <p:cNvGraphicFramePr>
            <a:graphicFrameLocks noGrp="1"/>
          </p:cNvGraphicFramePr>
          <p:nvPr>
            <p:extLst>
              <p:ext uri="{D42A27DB-BD31-4B8C-83A1-F6EECF244321}">
                <p14:modId xmlns:p14="http://schemas.microsoft.com/office/powerpoint/2010/main" val="1516232206"/>
              </p:ext>
            </p:extLst>
          </p:nvPr>
        </p:nvGraphicFramePr>
        <p:xfrm>
          <a:off x="370114" y="1473200"/>
          <a:ext cx="11266713" cy="4572000"/>
        </p:xfrm>
        <a:graphic>
          <a:graphicData uri="http://schemas.openxmlformats.org/drawingml/2006/table">
            <a:tbl>
              <a:tblPr firstRow="1" firstCol="1" bandRow="1"/>
              <a:tblGrid>
                <a:gridCol w="11266713">
                  <a:extLst>
                    <a:ext uri="{9D8B030D-6E8A-4147-A177-3AD203B41FA5}">
                      <a16:colId xmlns:a16="http://schemas.microsoft.com/office/drawing/2014/main" val="56091667"/>
                    </a:ext>
                  </a:extLst>
                </a:gridCol>
              </a:tblGrid>
              <a:tr h="336762">
                <a:tc>
                  <a:txBody>
                    <a:bodyPr/>
                    <a:lstStyle/>
                    <a:p>
                      <a:pPr algn="ctr">
                        <a:lnSpc>
                          <a:spcPct val="107000"/>
                        </a:lnSpc>
                      </a:pPr>
                      <a:r>
                        <a:rPr lang="es-ES_tradnl" sz="1400" b="1" kern="1200" dirty="0">
                          <a:solidFill>
                            <a:schemeClr val="tx2"/>
                          </a:solidFill>
                          <a:effectLst/>
                          <a:latin typeface="+mn-lt"/>
                          <a:ea typeface="Times New Roman" panose="02020603050405020304" pitchFamily="18" charset="0"/>
                          <a:cs typeface="Arial" panose="020B0604020202020204" pitchFamily="34" charset="0"/>
                        </a:rPr>
                        <a:t>PROPUESTA DE MODIFICACIÓN</a:t>
                      </a:r>
                      <a:endParaRPr lang="es-MX" sz="1400" dirty="0">
                        <a:solidFill>
                          <a:schemeClr val="tx2"/>
                        </a:solidFill>
                        <a:effectLst/>
                        <a:latin typeface="+mn-lt"/>
                        <a:ea typeface="Times New Roman" panose="02020603050405020304" pitchFamily="18" charset="0"/>
                        <a:cs typeface="Arial" panose="020B0604020202020204" pitchFamily="34" charset="0"/>
                      </a:endParaRPr>
                    </a:p>
                  </a:txBody>
                  <a:tcPr marL="34338" marR="34338" marT="4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687154"/>
                  </a:ext>
                </a:extLst>
              </a:tr>
              <a:tr h="4235238">
                <a:tc>
                  <a:txBody>
                    <a:bodyPr/>
                    <a:lstStyle/>
                    <a:p>
                      <a:pPr algn="just"/>
                      <a:r>
                        <a:rPr lang="es-ES" sz="1400" b="1" kern="1200" dirty="0">
                          <a:solidFill>
                            <a:schemeClr val="tx2"/>
                          </a:solidFill>
                          <a:effectLst/>
                          <a:latin typeface="+mn-lt"/>
                          <a:ea typeface="+mn-ea"/>
                          <a:cs typeface="Times New Roman" panose="02020603050405020304" pitchFamily="18" charset="0"/>
                        </a:rPr>
                        <a:t>ARTÍCULO 30. INTEGRACIÓN DE LA JUNTA DIRECTIVA</a:t>
                      </a:r>
                      <a:r>
                        <a:rPr lang="es-ES" sz="1400" kern="1200" dirty="0">
                          <a:solidFill>
                            <a:schemeClr val="tx2"/>
                          </a:solidFill>
                          <a:effectLst/>
                          <a:latin typeface="+mn-lt"/>
                          <a:ea typeface="+mn-ea"/>
                          <a:cs typeface="Times New Roman" panose="02020603050405020304" pitchFamily="18" charset="0"/>
                        </a:rPr>
                        <a:t>.  La integración de la Junta Directiva será la siguiente:</a:t>
                      </a:r>
                      <a:endParaRPr lang="es-MX" sz="1400" kern="1200" dirty="0">
                        <a:solidFill>
                          <a:schemeClr val="tx2"/>
                        </a:solidFill>
                        <a:effectLst/>
                        <a:latin typeface="+mn-lt"/>
                        <a:ea typeface="+mn-ea"/>
                        <a:cs typeface="Times New Roman" panose="02020603050405020304" pitchFamily="18" charset="0"/>
                      </a:endParaRPr>
                    </a:p>
                    <a:p>
                      <a:pPr algn="just"/>
                      <a:r>
                        <a:rPr lang="es-ES" sz="1400" kern="1200" dirty="0">
                          <a:solidFill>
                            <a:schemeClr val="tx2"/>
                          </a:solidFill>
                          <a:effectLst/>
                          <a:latin typeface="+mn-lt"/>
                          <a:ea typeface="+mn-ea"/>
                          <a:cs typeface="Times New Roman" panose="02020603050405020304" pitchFamily="18" charset="0"/>
                        </a:rPr>
                        <a:t> </a:t>
                      </a:r>
                      <a:endParaRPr lang="es-MX" sz="1400" kern="1200" dirty="0">
                        <a:solidFill>
                          <a:schemeClr val="tx2"/>
                        </a:solidFill>
                        <a:effectLst/>
                        <a:latin typeface="+mn-lt"/>
                        <a:ea typeface="+mn-ea"/>
                        <a:cs typeface="Times New Roman" panose="02020603050405020304" pitchFamily="18" charset="0"/>
                      </a:endParaRPr>
                    </a:p>
                    <a:p>
                      <a:pPr algn="just"/>
                      <a:r>
                        <a:rPr lang="es-ES" sz="1400" kern="1200" dirty="0">
                          <a:solidFill>
                            <a:schemeClr val="tx2"/>
                          </a:solidFill>
                          <a:effectLst/>
                          <a:latin typeface="+mn-lt"/>
                          <a:ea typeface="+mn-ea"/>
                          <a:cs typeface="Times New Roman" panose="02020603050405020304" pitchFamily="18" charset="0"/>
                        </a:rPr>
                        <a:t>1. El Ministro de Defensa Nacional o su delegado, quien presidirá la junta directiva.</a:t>
                      </a:r>
                      <a:endParaRPr lang="es-MX" sz="1400" kern="1200" dirty="0">
                        <a:solidFill>
                          <a:schemeClr val="tx2"/>
                        </a:solidFill>
                        <a:effectLst/>
                        <a:latin typeface="+mn-lt"/>
                        <a:ea typeface="+mn-ea"/>
                        <a:cs typeface="Times New Roman" panose="02020603050405020304" pitchFamily="18" charset="0"/>
                      </a:endParaRPr>
                    </a:p>
                    <a:p>
                      <a:pPr algn="just"/>
                      <a:r>
                        <a:rPr lang="es-ES" sz="1400" kern="1200" dirty="0">
                          <a:solidFill>
                            <a:schemeClr val="tx2"/>
                          </a:solidFill>
                          <a:effectLst/>
                          <a:latin typeface="+mn-lt"/>
                          <a:ea typeface="+mn-ea"/>
                          <a:cs typeface="Times New Roman" panose="02020603050405020304" pitchFamily="18" charset="0"/>
                        </a:rPr>
                        <a:t>2. Un delegado del Señor Presidente de la República de una terna propuesta por la Junta Directiva.</a:t>
                      </a:r>
                      <a:endParaRPr lang="es-MX" sz="1400" kern="1200" dirty="0">
                        <a:solidFill>
                          <a:schemeClr val="tx2"/>
                        </a:solidFill>
                        <a:effectLst/>
                        <a:latin typeface="+mn-lt"/>
                        <a:ea typeface="+mn-ea"/>
                        <a:cs typeface="Times New Roman" panose="02020603050405020304" pitchFamily="18" charset="0"/>
                      </a:endParaRPr>
                    </a:p>
                    <a:p>
                      <a:pPr algn="just"/>
                      <a:r>
                        <a:rPr lang="es-ES" sz="1400" kern="1200" dirty="0">
                          <a:solidFill>
                            <a:schemeClr val="tx2"/>
                          </a:solidFill>
                          <a:effectLst/>
                          <a:latin typeface="+mn-lt"/>
                          <a:ea typeface="+mn-ea"/>
                          <a:cs typeface="Times New Roman" panose="02020603050405020304" pitchFamily="18" charset="0"/>
                        </a:rPr>
                        <a:t>3.  El Comandante General de las FF.MM. o su delegado</a:t>
                      </a:r>
                      <a:endParaRPr lang="es-MX" sz="1400" kern="1200" dirty="0">
                        <a:solidFill>
                          <a:schemeClr val="tx2"/>
                        </a:solidFill>
                        <a:effectLst/>
                        <a:latin typeface="+mn-lt"/>
                        <a:ea typeface="+mn-ea"/>
                        <a:cs typeface="Times New Roman" panose="02020603050405020304" pitchFamily="18" charset="0"/>
                      </a:endParaRPr>
                    </a:p>
                    <a:p>
                      <a:pPr algn="just"/>
                      <a:r>
                        <a:rPr lang="es-ES" sz="1400" kern="1200" dirty="0">
                          <a:solidFill>
                            <a:schemeClr val="tx2"/>
                          </a:solidFill>
                          <a:effectLst/>
                          <a:latin typeface="+mn-lt"/>
                          <a:ea typeface="+mn-ea"/>
                          <a:cs typeface="Times New Roman" panose="02020603050405020304" pitchFamily="18" charset="0"/>
                        </a:rPr>
                        <a:t>4. </a:t>
                      </a:r>
                      <a:r>
                        <a:rPr lang="es-ES" sz="1400" kern="1200" dirty="0">
                          <a:solidFill>
                            <a:schemeClr val="tx1">
                              <a:lumMod val="60000"/>
                              <a:lumOff val="40000"/>
                            </a:schemeClr>
                          </a:solidFill>
                          <a:effectLst/>
                          <a:latin typeface="+mn-lt"/>
                          <a:ea typeface="+mn-ea"/>
                          <a:cs typeface="Times New Roman" panose="02020603050405020304" pitchFamily="18" charset="0"/>
                        </a:rPr>
                        <a:t>Dos miembros accionistas elegidos por la Asamblea General de Accionistas.</a:t>
                      </a:r>
                      <a:endParaRPr lang="es-MX" sz="1400" kern="1200" dirty="0">
                        <a:solidFill>
                          <a:schemeClr val="tx1">
                            <a:lumMod val="60000"/>
                            <a:lumOff val="40000"/>
                          </a:schemeClr>
                        </a:solidFill>
                        <a:effectLst/>
                        <a:latin typeface="+mn-lt"/>
                        <a:ea typeface="+mn-ea"/>
                        <a:cs typeface="Times New Roman" panose="02020603050405020304" pitchFamily="18" charset="0"/>
                      </a:endParaRPr>
                    </a:p>
                    <a:p>
                      <a:pPr algn="just"/>
                      <a:r>
                        <a:rPr lang="es-ES" sz="1400" kern="1200" dirty="0">
                          <a:solidFill>
                            <a:schemeClr val="tx1">
                              <a:lumMod val="60000"/>
                              <a:lumOff val="40000"/>
                            </a:schemeClr>
                          </a:solidFill>
                          <a:effectLst/>
                          <a:latin typeface="+mn-lt"/>
                          <a:ea typeface="+mn-ea"/>
                          <a:cs typeface="Times New Roman" panose="02020603050405020304" pitchFamily="18" charset="0"/>
                        </a:rPr>
                        <a:t>5. Un miembro independiente elegido por la Asamblea General de Accionistas.</a:t>
                      </a:r>
                      <a:endParaRPr lang="es-MX" sz="1400" kern="1200" dirty="0">
                        <a:solidFill>
                          <a:schemeClr val="tx1">
                            <a:lumMod val="60000"/>
                            <a:lumOff val="40000"/>
                          </a:schemeClr>
                        </a:solidFill>
                        <a:effectLst/>
                        <a:latin typeface="+mn-lt"/>
                        <a:ea typeface="+mn-ea"/>
                        <a:cs typeface="Times New Roman" panose="02020603050405020304" pitchFamily="18" charset="0"/>
                      </a:endParaRPr>
                    </a:p>
                    <a:p>
                      <a:pPr algn="just"/>
                      <a:r>
                        <a:rPr lang="es-ES" sz="1400" kern="1200" dirty="0">
                          <a:solidFill>
                            <a:schemeClr val="tx2"/>
                          </a:solidFill>
                          <a:effectLst/>
                          <a:latin typeface="+mn-lt"/>
                          <a:ea typeface="+mn-ea"/>
                          <a:cs typeface="Times New Roman" panose="02020603050405020304" pitchFamily="18" charset="0"/>
                        </a:rPr>
                        <a:t>6. El Representante de los accionistas particulares.</a:t>
                      </a:r>
                      <a:endParaRPr lang="es-MX" sz="1400" kern="1200" dirty="0">
                        <a:solidFill>
                          <a:schemeClr val="tx2"/>
                        </a:solidFill>
                        <a:effectLst/>
                        <a:latin typeface="+mn-lt"/>
                        <a:ea typeface="+mn-ea"/>
                        <a:cs typeface="Times New Roman" panose="02020603050405020304" pitchFamily="18" charset="0"/>
                      </a:endParaRPr>
                    </a:p>
                    <a:p>
                      <a:pPr algn="just"/>
                      <a:r>
                        <a:rPr lang="es-ES" sz="1400" kern="1200" dirty="0">
                          <a:solidFill>
                            <a:schemeClr val="tx2"/>
                          </a:solidFill>
                          <a:effectLst/>
                          <a:latin typeface="+mn-lt"/>
                          <a:ea typeface="+mn-ea"/>
                          <a:cs typeface="Times New Roman" panose="02020603050405020304" pitchFamily="18" charset="0"/>
                        </a:rPr>
                        <a:t>   </a:t>
                      </a:r>
                      <a:endParaRPr lang="es-MX" sz="1400" kern="1200" dirty="0">
                        <a:solidFill>
                          <a:schemeClr val="tx2"/>
                        </a:solidFill>
                        <a:effectLst/>
                        <a:latin typeface="+mn-lt"/>
                        <a:ea typeface="+mn-ea"/>
                        <a:cs typeface="Times New Roman" panose="02020603050405020304" pitchFamily="18" charset="0"/>
                      </a:endParaRPr>
                    </a:p>
                    <a:p>
                      <a:pPr algn="just"/>
                      <a:r>
                        <a:rPr lang="es-ES" sz="1400" b="1" kern="1200" dirty="0">
                          <a:solidFill>
                            <a:schemeClr val="tx2"/>
                          </a:solidFill>
                          <a:effectLst/>
                          <a:latin typeface="+mn-lt"/>
                          <a:ea typeface="+mn-ea"/>
                          <a:cs typeface="Times New Roman" panose="02020603050405020304" pitchFamily="18" charset="0"/>
                        </a:rPr>
                        <a:t>PARÁGRAFO PRIMERO.</a:t>
                      </a:r>
                      <a:r>
                        <a:rPr lang="es-ES" sz="1400" kern="1200" dirty="0">
                          <a:solidFill>
                            <a:schemeClr val="tx2"/>
                          </a:solidFill>
                          <a:effectLst/>
                          <a:latin typeface="+mn-lt"/>
                          <a:ea typeface="+mn-ea"/>
                          <a:cs typeface="Times New Roman" panose="02020603050405020304" pitchFamily="18" charset="0"/>
                        </a:rPr>
                        <a:t> Los miembros de la Junta Directiva estarán sujetos al régimen de inhabilidades e incompatibilidades que establezca la Ley para este efecto. Siempre que en la Sociedad se trate de elegir a dos o más personas para integrar una misma Junta, Comisión o Cuerpo Colegiado, se aplicará el sistema del cociente electoral, conforme lo determine el artículo 197 del Código de Comercio.</a:t>
                      </a:r>
                      <a:endParaRPr lang="es-MX" sz="1400" kern="1200" dirty="0">
                        <a:solidFill>
                          <a:schemeClr val="tx2"/>
                        </a:solidFill>
                        <a:effectLst/>
                        <a:latin typeface="+mn-lt"/>
                        <a:ea typeface="+mn-ea"/>
                        <a:cs typeface="Times New Roman" panose="02020603050405020304" pitchFamily="18" charset="0"/>
                      </a:endParaRPr>
                    </a:p>
                    <a:p>
                      <a:pPr algn="just"/>
                      <a:r>
                        <a:rPr lang="es-ES" sz="1400" kern="1200" dirty="0">
                          <a:solidFill>
                            <a:schemeClr val="tx2"/>
                          </a:solidFill>
                          <a:effectLst/>
                          <a:latin typeface="+mn-lt"/>
                          <a:ea typeface="+mn-ea"/>
                          <a:cs typeface="Times New Roman" panose="02020603050405020304" pitchFamily="18" charset="0"/>
                        </a:rPr>
                        <a:t> </a:t>
                      </a:r>
                      <a:endParaRPr lang="es-MX" sz="1400" kern="1200" dirty="0">
                        <a:solidFill>
                          <a:schemeClr val="tx2"/>
                        </a:solidFill>
                        <a:effectLst/>
                        <a:latin typeface="+mn-lt"/>
                        <a:ea typeface="+mn-ea"/>
                        <a:cs typeface="Times New Roman" panose="02020603050405020304" pitchFamily="18" charset="0"/>
                      </a:endParaRPr>
                    </a:p>
                    <a:p>
                      <a:pPr algn="just"/>
                      <a:r>
                        <a:rPr lang="es-ES" sz="1400" b="1" kern="1200" dirty="0">
                          <a:solidFill>
                            <a:schemeClr val="tx2"/>
                          </a:solidFill>
                          <a:effectLst/>
                          <a:latin typeface="+mn-lt"/>
                          <a:ea typeface="+mn-ea"/>
                          <a:cs typeface="Times New Roman" panose="02020603050405020304" pitchFamily="18" charset="0"/>
                        </a:rPr>
                        <a:t>PARÁGRAFO SEGUNDO</a:t>
                      </a:r>
                      <a:r>
                        <a:rPr lang="es-ES" sz="1400" b="1" kern="1200" dirty="0">
                          <a:solidFill>
                            <a:schemeClr val="tx1">
                              <a:lumMod val="60000"/>
                              <a:lumOff val="40000"/>
                            </a:schemeClr>
                          </a:solidFill>
                          <a:effectLst/>
                          <a:latin typeface="+mn-lt"/>
                          <a:ea typeface="+mn-ea"/>
                          <a:cs typeface="Times New Roman" panose="02020603050405020304" pitchFamily="18" charset="0"/>
                        </a:rPr>
                        <a:t>.</a:t>
                      </a:r>
                      <a:r>
                        <a:rPr lang="es-ES" sz="1400" kern="1200" dirty="0">
                          <a:solidFill>
                            <a:schemeClr val="tx1">
                              <a:lumMod val="60000"/>
                              <a:lumOff val="40000"/>
                            </a:schemeClr>
                          </a:solidFill>
                          <a:effectLst/>
                          <a:latin typeface="+mn-lt"/>
                          <a:ea typeface="+mn-ea"/>
                          <a:cs typeface="Times New Roman" panose="02020603050405020304" pitchFamily="18" charset="0"/>
                        </a:rPr>
                        <a:t> Los accionistas miembros de la Junta Directiva serán elegidos por un período de dos años por la Asamblea General de Accionistas. El miembro independiente será elegido por la Asamblea General de Accionistas por un período de dos años, y podrá ser reelegido por dos periodos adicionales, cada uno de dos años. Se propenderá por la participación de género en dicho órgano.  </a:t>
                      </a:r>
                      <a:endParaRPr lang="es-MX" sz="1400" kern="1200" dirty="0">
                        <a:solidFill>
                          <a:schemeClr val="tx1">
                            <a:lumMod val="60000"/>
                            <a:lumOff val="40000"/>
                          </a:schemeClr>
                        </a:solidFill>
                        <a:effectLst/>
                        <a:latin typeface="+mn-lt"/>
                        <a:ea typeface="+mn-ea"/>
                        <a:cs typeface="Times New Roman" panose="02020603050405020304" pitchFamily="18" charset="0"/>
                      </a:endParaRPr>
                    </a:p>
                    <a:p>
                      <a:pPr algn="just"/>
                      <a:r>
                        <a:rPr lang="es-ES" sz="1400" kern="1200" dirty="0">
                          <a:solidFill>
                            <a:schemeClr val="tx2"/>
                          </a:solidFill>
                          <a:effectLst/>
                          <a:latin typeface="+mn-lt"/>
                          <a:ea typeface="+mn-ea"/>
                          <a:cs typeface="Times New Roman" panose="02020603050405020304" pitchFamily="18" charset="0"/>
                        </a:rPr>
                        <a:t> </a:t>
                      </a:r>
                      <a:endParaRPr lang="es-MX" sz="1400" kern="1200" dirty="0">
                        <a:solidFill>
                          <a:schemeClr val="tx2"/>
                        </a:solidFill>
                        <a:effectLst/>
                        <a:latin typeface="+mn-lt"/>
                        <a:ea typeface="+mn-ea"/>
                        <a:cs typeface="Times New Roman" panose="02020603050405020304" pitchFamily="18" charset="0"/>
                      </a:endParaRPr>
                    </a:p>
                    <a:p>
                      <a:pPr algn="just"/>
                      <a:r>
                        <a:rPr lang="es-ES" sz="1400" b="1" kern="1200" dirty="0">
                          <a:solidFill>
                            <a:schemeClr val="tx2"/>
                          </a:solidFill>
                          <a:effectLst/>
                          <a:latin typeface="+mn-lt"/>
                          <a:ea typeface="+mn-ea"/>
                          <a:cs typeface="Times New Roman" panose="02020603050405020304" pitchFamily="18" charset="0"/>
                        </a:rPr>
                        <a:t>PARÁGRAFO TERCERO</a:t>
                      </a:r>
                      <a:r>
                        <a:rPr lang="es-ES" sz="1400" kern="1200" dirty="0">
                          <a:solidFill>
                            <a:schemeClr val="tx2"/>
                          </a:solidFill>
                          <a:effectLst/>
                          <a:latin typeface="+mn-lt"/>
                          <a:ea typeface="+mn-ea"/>
                          <a:cs typeface="Times New Roman" panose="02020603050405020304" pitchFamily="18" charset="0"/>
                        </a:rPr>
                        <a:t>. Los requisitos del miembro independiente serán definidos por la Asamblea General de Accionistas.</a:t>
                      </a:r>
                      <a:endParaRPr lang="es-MX" sz="1400" dirty="0">
                        <a:solidFill>
                          <a:schemeClr val="tx2"/>
                        </a:solidFill>
                        <a:effectLst/>
                        <a:latin typeface="+mn-lt"/>
                        <a:ea typeface="Times New Roman" panose="02020603050405020304" pitchFamily="18" charset="0"/>
                        <a:cs typeface="Times New Roman" panose="02020603050405020304" pitchFamily="18" charset="0"/>
                      </a:endParaRPr>
                    </a:p>
                  </a:txBody>
                  <a:tcPr marL="34338" marR="34338" marT="47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069595"/>
                  </a:ext>
                </a:extLst>
              </a:tr>
            </a:tbl>
          </a:graphicData>
        </a:graphic>
      </p:graphicFrame>
      <p:sp>
        <p:nvSpPr>
          <p:cNvPr id="7" name="Título 3">
            <a:extLst>
              <a:ext uri="{FF2B5EF4-FFF2-40B4-BE49-F238E27FC236}">
                <a16:creationId xmlns:a16="http://schemas.microsoft.com/office/drawing/2014/main" id="{98C37129-C57D-D0B9-0D90-6327C757E222}"/>
              </a:ext>
            </a:extLst>
          </p:cNvPr>
          <p:cNvSpPr>
            <a:spLocks noGrp="1"/>
          </p:cNvSpPr>
          <p:nvPr>
            <p:ph type="title"/>
          </p:nvPr>
        </p:nvSpPr>
        <p:spPr>
          <a:xfrm>
            <a:off x="370114" y="-295046"/>
            <a:ext cx="5050972" cy="2134731"/>
          </a:xfrm>
        </p:spPr>
        <p:txBody>
          <a:bodyPr>
            <a:normAutofit/>
          </a:bodyPr>
          <a:lstStyle/>
          <a:p>
            <a:pPr algn="ctr"/>
            <a:r>
              <a:rPr lang="es-CO" sz="2000" b="1" i="1" u="sng" dirty="0">
                <a:solidFill>
                  <a:srgbClr val="0B1B2E"/>
                </a:solidFill>
                <a:effectLst>
                  <a:outerShdw blurRad="38100" dist="38100" dir="2700000" algn="tl">
                    <a:srgbClr val="000000">
                      <a:alpha val="43137"/>
                    </a:srgbClr>
                  </a:outerShdw>
                </a:effectLst>
              </a:rPr>
              <a:t>3.   MODIFICACIÓN ARTÍCULO 30</a:t>
            </a:r>
            <a:br>
              <a:rPr lang="es-CO" sz="2000" b="1" i="1" u="sng" dirty="0">
                <a:solidFill>
                  <a:srgbClr val="0B1B2E"/>
                </a:solidFill>
                <a:effectLst>
                  <a:outerShdw blurRad="38100" dist="38100" dir="2700000" algn="tl">
                    <a:srgbClr val="000000">
                      <a:alpha val="43137"/>
                    </a:srgbClr>
                  </a:outerShdw>
                </a:effectLst>
              </a:rPr>
            </a:br>
            <a:br>
              <a:rPr lang="es-CO" sz="2000" b="1" i="1" u="sng" dirty="0">
                <a:solidFill>
                  <a:srgbClr val="0B1B2E"/>
                </a:solidFill>
                <a:effectLst>
                  <a:outerShdw blurRad="38100" dist="38100" dir="2700000" algn="tl">
                    <a:srgbClr val="000000">
                      <a:alpha val="43137"/>
                    </a:srgbClr>
                  </a:outerShdw>
                </a:effectLst>
              </a:rPr>
            </a:br>
            <a:r>
              <a:rPr lang="es-CO" sz="2000" b="1" i="1" u="sng" dirty="0">
                <a:solidFill>
                  <a:srgbClr val="0B1B2E"/>
                </a:solidFill>
                <a:effectLst>
                  <a:outerShdw blurRad="38100" dist="38100" dir="2700000" algn="tl">
                    <a:srgbClr val="000000">
                      <a:alpha val="43137"/>
                    </a:srgbClr>
                  </a:outerShdw>
                </a:effectLst>
              </a:rPr>
              <a:t>PROPUESTA 1: 7 miembros</a:t>
            </a:r>
            <a:br>
              <a:rPr lang="es-CO" sz="2000" b="1" i="1" u="sng" dirty="0">
                <a:solidFill>
                  <a:srgbClr val="0B1B2E"/>
                </a:solidFill>
                <a:effectLst>
                  <a:outerShdw blurRad="38100" dist="38100" dir="2700000" algn="tl">
                    <a:srgbClr val="000000">
                      <a:alpha val="43137"/>
                    </a:srgbClr>
                  </a:outerShdw>
                </a:effectLst>
              </a:rPr>
            </a:br>
            <a:br>
              <a:rPr lang="es-CO" sz="2000" b="1" i="1" u="sng" dirty="0">
                <a:solidFill>
                  <a:srgbClr val="0B1B2E"/>
                </a:solidFill>
                <a:effectLst>
                  <a:outerShdw blurRad="38100" dist="38100" dir="2700000" algn="tl">
                    <a:srgbClr val="000000">
                      <a:alpha val="43137"/>
                    </a:srgbClr>
                  </a:outerShdw>
                </a:effectLst>
              </a:rPr>
            </a:br>
            <a:endParaRPr lang="es-CO" sz="2000" b="1" i="1" u="sng" dirty="0">
              <a:solidFill>
                <a:srgbClr val="0B1B2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7682423"/>
      </p:ext>
    </p:extLst>
  </p:cSld>
  <p:clrMapOvr>
    <a:masterClrMapping/>
  </p:clrMapOvr>
</p:sld>
</file>

<file path=ppt/theme/theme1.xml><?xml version="1.0" encoding="utf-8"?>
<a:theme xmlns:a="http://schemas.openxmlformats.org/drawingml/2006/main" name="Tema Aniversario 2023">
  <a:themeElements>
    <a:clrScheme name="Aniversario">
      <a:dk1>
        <a:srgbClr val="C00000"/>
      </a:dk1>
      <a:lt1>
        <a:srgbClr val="FFFFFF"/>
      </a:lt1>
      <a:dk2>
        <a:srgbClr val="000000"/>
      </a:dk2>
      <a:lt2>
        <a:srgbClr val="EEECE1"/>
      </a:lt2>
      <a:accent1>
        <a:srgbClr val="C00000"/>
      </a:accent1>
      <a:accent2>
        <a:srgbClr val="002060"/>
      </a:accent2>
      <a:accent3>
        <a:srgbClr val="0070C0"/>
      </a:accent3>
      <a:accent4>
        <a:srgbClr val="00B0F0"/>
      </a:accent4>
      <a:accent5>
        <a:srgbClr val="92D050"/>
      </a:accent5>
      <a:accent6>
        <a:srgbClr val="FFFFFF"/>
      </a:accent6>
      <a:hlink>
        <a:srgbClr val="000000"/>
      </a:hlink>
      <a:folHlink>
        <a:srgbClr val="FFFFFF"/>
      </a:folHlink>
    </a:clrScheme>
    <a:fontScheme name="Metropolis">
      <a:majorFont>
        <a:latin typeface="Metropolis Black"/>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mato Presentaciones Aniversario" id="{6855029A-0AD1-4074-B8F9-7F8DE0381723}" vid="{5F3F9455-D259-404F-BA79-01C6E13F934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Formato Presentaciones Aniversario</Template>
  <TotalTime>20034</TotalTime>
  <Words>2796</Words>
  <Application>Microsoft Office PowerPoint</Application>
  <PresentationFormat>Panorámica</PresentationFormat>
  <Paragraphs>135</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Metropolis</vt:lpstr>
      <vt:lpstr>Metropolis Black</vt:lpstr>
      <vt:lpstr>Tema Aniversario 2023</vt:lpstr>
      <vt:lpstr>ALCANCE DE LA MODIFICACIÓN INTEGRAL A LOS ESTATUTOS 2024</vt:lpstr>
      <vt:lpstr>1. MODIFICACIÓN RAZÓN SOCIAL</vt:lpstr>
      <vt:lpstr>Se somete a aprobación de los accionistas</vt:lpstr>
      <vt:lpstr>OBJETO SOCIAL  LEY 83 DE 1947</vt:lpstr>
      <vt:lpstr>5. ADICIONAR EL OBJETO (arts. 5° y 6° estatutos)</vt:lpstr>
      <vt:lpstr>Se somete a aprobación de los accionistas</vt:lpstr>
      <vt:lpstr> PROPUESTAS MODIFICACIÓN ARTÍCULO 30</vt:lpstr>
      <vt:lpstr>3.   MODIFICACIÓN ARTÍCULO 30</vt:lpstr>
      <vt:lpstr>3.   MODIFICACIÓN ARTÍCULO 30  PROPUESTA 1: 7 miembros  </vt:lpstr>
      <vt:lpstr>3.   MODIFICACIÓN ARTÍCULO 30  PROPUESTA 2: 7 miembros  </vt:lpstr>
      <vt:lpstr>3.   MODIFICACIÓN ARTÍCULO 30  PROPUESTA 3: 9 miembros  </vt:lpstr>
      <vt:lpstr>Se somete a aprobación de los accionistas</vt:lpstr>
      <vt:lpstr>Presentación de PowerPoint</vt:lpstr>
      <vt:lpstr>Presentación de PowerPoint</vt:lpstr>
      <vt:lpstr>Presentación de PowerPoint</vt:lpstr>
      <vt:lpstr>Se somete a aprobación de los accionistas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dc:creator>
  <cp:lastModifiedBy>JUAN CARLOS GARDEAZABAL RODRIGUEZ</cp:lastModifiedBy>
  <cp:revision>225</cp:revision>
  <dcterms:created xsi:type="dcterms:W3CDTF">2023-02-27T15:38:44Z</dcterms:created>
  <dcterms:modified xsi:type="dcterms:W3CDTF">2024-06-24T16:24:57Z</dcterms:modified>
</cp:coreProperties>
</file>